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7559675" cy="1069213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/>
          <p:nvPr/>
        </p:nvSpPr>
        <p:spPr>
          <a:xfrm>
            <a:off x="1948968" y="2545015"/>
            <a:ext cx="4404995" cy="502221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08940" algn="l" rtl="0" eaLnBrk="0">
              <a:lnSpc>
                <a:spcPct val="87000"/>
              </a:lnSpc>
            </a:pPr>
            <a:r>
              <a:rPr sz="2100" kern="0" spc="8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部门整体绩效评价报告</a:t>
            </a:r>
            <a:endParaRPr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0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101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8000"/>
              </a:lnSpc>
              <a:spcBef>
                <a:spcPts val="46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部门名称（公章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）：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深圳市龙岗区青少年业余体校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algn="l" rtl="0" eaLnBrk="0">
              <a:lnSpc>
                <a:spcPct val="88000"/>
              </a:lnSpc>
              <a:spcBef>
                <a:spcPts val="1535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填报人：谢心媛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6000"/>
              </a:lnSpc>
            </a:pPr>
            <a:endParaRPr sz="12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8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8000"/>
              </a:lnSpc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联系电话：</a:t>
            </a:r>
            <a:r>
              <a:rPr sz="1500" kern="0" spc="-4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0755-28937034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" name="textbox 4"/>
          <p:cNvSpPr/>
          <p:nvPr/>
        </p:nvSpPr>
        <p:spPr>
          <a:xfrm>
            <a:off x="5966911" y="9812287"/>
            <a:ext cx="466090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90000"/>
              </a:lnSpc>
            </a:pP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300" kern="0" spc="20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sz="1300" kern="0" spc="10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300" kern="0" spc="-2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3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8"/>
          <p:cNvSpPr/>
          <p:nvPr/>
        </p:nvSpPr>
        <p:spPr>
          <a:xfrm>
            <a:off x="1135055" y="1000400"/>
            <a:ext cx="5252720" cy="854583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3335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水平运动队组建和专业化训练，突破人才缺失的瓶颈，再次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algn="l" rtl="0" eaLnBrk="0">
              <a:lnSpc>
                <a:spcPts val="3120"/>
              </a:lnSpc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提升我区竞技实力。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5400" indent="409575" algn="l" rtl="0" eaLnBrk="0">
              <a:lnSpc>
                <a:spcPct val="136000"/>
              </a:lnSpc>
              <a:spcBef>
                <a:spcPts val="1545"/>
              </a:spcBef>
            </a:pP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3.全力筹备将主要围绕高水平完成广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东省第十六届运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动会参赛任务。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6510" indent="409575" algn="l" rtl="0" eaLnBrk="0">
              <a:lnSpc>
                <a:spcPct val="136000"/>
              </a:lnSpc>
              <a:spcBef>
                <a:spcPts val="132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4.跟进完成国家重点高水平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后备人才基地申报、国家单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项（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田径）高水平后备人才基地申报。做好迎检工作。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12115" algn="l" rtl="0" eaLnBrk="0">
              <a:lnSpc>
                <a:spcPct val="155000"/>
              </a:lnSpc>
              <a:spcBef>
                <a:spcPts val="137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5.策划引进陈定田径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俱乐部、女子排球俱乐部。综合我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区现有资源及优势，提升我区青少年竞技体育竞争力，为社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会资源进驻青少年体育事业提供窗口，达到强势吸引多方资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源的目的。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970" indent="414655" algn="l" rtl="0" eaLnBrk="0">
              <a:lnSpc>
                <a:spcPct val="136000"/>
              </a:lnSpc>
              <a:spcBef>
                <a:spcPts val="1300"/>
              </a:spcBef>
            </a:pP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6.构建深圳市第十一届运动会龙岗代表团筹备组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织架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构和制定备战筹备工作方案。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8625" algn="l" rtl="0" eaLnBrk="0">
              <a:lnSpc>
                <a:spcPct val="88000"/>
              </a:lnSpc>
              <a:spcBef>
                <a:spcPts val="136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7.继续推进新周期临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聘教练员。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8625" algn="l" rtl="0" eaLnBrk="0">
              <a:lnSpc>
                <a:spcPct val="89000"/>
              </a:lnSpc>
              <a:spcBef>
                <a:spcPts val="152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8.创新区级高水平运动队</a:t>
            </a:r>
            <a:r>
              <a:rPr sz="1500" kern="0" spc="-4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“共建”新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模式。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8625" algn="l" rtl="0" eaLnBrk="0">
              <a:lnSpc>
                <a:spcPct val="88000"/>
              </a:lnSpc>
              <a:spcBef>
                <a:spcPts val="1535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9.完善安全生产及青少年训练安全制度。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5000"/>
              </a:lnSpc>
            </a:pPr>
            <a:endParaRPr sz="10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534035" algn="l" rtl="0" eaLnBrk="0">
              <a:lnSpc>
                <a:spcPct val="92000"/>
              </a:lnSpc>
              <a:spcBef>
                <a:spcPts val="455"/>
              </a:spcBef>
            </a:pPr>
            <a:r>
              <a:rPr sz="1500" b="1" kern="0" spc="-20" dirty="0">
                <a:solidFill>
                  <a:srgbClr val="000000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（二）主要履职情况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27355" algn="l" rtl="0" eaLnBrk="0">
              <a:lnSpc>
                <a:spcPct val="88000"/>
              </a:lnSpc>
              <a:spcBef>
                <a:spcPts val="1070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年，我单位在局党组、局班子的领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导下，</a:t>
            </a:r>
            <a:r>
              <a:rPr sz="1500" kern="0" spc="-3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以积极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335" indent="6985" algn="l" rtl="0" eaLnBrk="0">
              <a:lnSpc>
                <a:spcPct val="178000"/>
              </a:lnSpc>
              <a:spcBef>
                <a:spcPts val="30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开拓工作思路和主动创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新的工作理念，切实加强自身建设，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全面强化内部管理；着力夯实业务基础。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335" indent="418465" algn="l" rtl="0" eaLnBrk="0">
              <a:lnSpc>
                <a:spcPct val="172000"/>
              </a:lnSpc>
              <a:spcBef>
                <a:spcPts val="7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1.加强自身建设，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推进学习制度化管理。上半年在抓好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各项业务工作的同时，继续抓好内部学习教育。有计划学习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习近平总书记的重要讲话，积极打造学习型、管理型、创新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0" name="textbox 40"/>
          <p:cNvSpPr/>
          <p:nvPr/>
        </p:nvSpPr>
        <p:spPr>
          <a:xfrm>
            <a:off x="1134307" y="9812287"/>
            <a:ext cx="5530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2"/>
          <p:cNvSpPr/>
          <p:nvPr/>
        </p:nvSpPr>
        <p:spPr>
          <a:xfrm>
            <a:off x="1133435" y="1000400"/>
            <a:ext cx="5282565" cy="854836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130" algn="l" rtl="0" eaLnBrk="0">
              <a:lnSpc>
                <a:spcPct val="88000"/>
              </a:lnSpc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型教职工队伍，切实增强历史使命感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和责任感。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11480" algn="l" rtl="0" eaLnBrk="0">
              <a:lnSpc>
                <a:spcPct val="158000"/>
              </a:lnSpc>
              <a:spcBef>
                <a:spcPts val="1560"/>
              </a:spcBef>
            </a:pP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2.积极主动做好疫情防控工作。根据各级政府防控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部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署，全体教职工积极响应号召，严格落实上级要求，共同抗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击疫情。根据区疫情防控领导小组安排，我校裘少敏同志赴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横岗街道雅好健康驿站专班指挥中心支援防控工作。吴日荣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同志赴横岗街道六约北社区督导组支援防控工作。同时，分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10795" algn="l" rtl="0" eaLnBrk="0">
              <a:lnSpc>
                <a:spcPct val="136000"/>
              </a:lnSpc>
              <a:spcBef>
                <a:spcPts val="1345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29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批抽调教职工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258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人次参加横岗街道、龙城街道、坂田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街道、宝龙街道核酸检测支援工作。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780" indent="418465" algn="l" rtl="0" eaLnBrk="0">
              <a:lnSpc>
                <a:spcPct val="158000"/>
              </a:lnSpc>
              <a:spcBef>
                <a:spcPts val="1380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3.有序推进安全生产工作。按照局相关安全生产工作部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署，我校先后多次开展安全生产排查。就安全责任落实、日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常管理制度优化、安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全隐患排查方式等问题进行多方讨论，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完善我校安全生产实施方案。方案包括：训练竞赛安全工作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方案及应急预案；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日常工作区域安全隐患排查等内容。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780" indent="409575" algn="l" rtl="0" eaLnBrk="0">
              <a:lnSpc>
                <a:spcPct val="163000"/>
              </a:lnSpc>
              <a:spcBef>
                <a:spcPts val="1305"/>
              </a:spcBef>
            </a:pP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4.启动新周期各项目队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伍布局工作。</a:t>
            </a:r>
            <a:r>
              <a:rPr sz="1500" kern="0" spc="-3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我校按局领导要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求，进行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2021－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2024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年新周期训练规划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，提出新周期全面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开展深圳市青少年体育项目设项建队工作，结合我区青少年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训练实际做好全项目规划，确定我区重点项目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18项（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田径、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游泳、篮球、排球、足球、体操、羽毛球、乒乓球、</a:t>
            </a:r>
            <a:r>
              <a:rPr sz="1500" kern="0" spc="-4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网球、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跳水、摔跤、射击、射箭、</a:t>
            </a:r>
            <a:r>
              <a:rPr sz="1500" kern="0" spc="-3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自行车、冰球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</a:t>
            </a:r>
            <a:r>
              <a:rPr sz="1500" kern="0" spc="-4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并启动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36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个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项目队伍组建工作，多形式组建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队伍。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r" rtl="0" eaLnBrk="0">
              <a:lnSpc>
                <a:spcPct val="88000"/>
              </a:lnSpc>
              <a:spcBef>
                <a:spcPts val="1360"/>
              </a:spcBef>
            </a:pP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5.上半年省级比赛、国家级比赛、世界级比赛获奖情况。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6000"/>
              </a:lnSpc>
            </a:pPr>
            <a:endParaRPr sz="12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8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27355" algn="l" rtl="0" eaLnBrk="0">
              <a:lnSpc>
                <a:spcPct val="88000"/>
              </a:lnSpc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省级赛事成绩：女子足球</a:t>
            </a:r>
            <a:r>
              <a:rPr sz="1500" kern="0" spc="-1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0506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年龄组队伍于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年广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4" name="textbox 44"/>
          <p:cNvSpPr/>
          <p:nvPr/>
        </p:nvSpPr>
        <p:spPr>
          <a:xfrm>
            <a:off x="5878519" y="9812287"/>
            <a:ext cx="554355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11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6"/>
          <p:cNvSpPr/>
          <p:nvPr/>
        </p:nvSpPr>
        <p:spPr>
          <a:xfrm>
            <a:off x="1133435" y="1000400"/>
            <a:ext cx="5319395" cy="84842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1590" algn="l" rtl="0" eaLnBrk="0">
              <a:lnSpc>
                <a:spcPct val="88000"/>
              </a:lnSpc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东省</a:t>
            </a:r>
            <a:r>
              <a:rPr sz="1500" kern="0" spc="-4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“省长杯”青少年足球锦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标赛获得冠军，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09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年龄组队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780" indent="-1905" algn="l" rtl="0" eaLnBrk="0">
              <a:lnSpc>
                <a:spcPct val="176000"/>
              </a:lnSpc>
              <a:spcBef>
                <a:spcPts val="55"/>
              </a:spcBef>
            </a:pP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伍获得亚军；</a:t>
            </a:r>
            <a:r>
              <a:rPr sz="1500" kern="0" spc="-3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于广东省青少年跆拳道锦标赛获女子乙组冠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军，男子甲组三名并列亚军、季军，男子乙组冠军，男子丙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组冠军、亚军。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970" indent="424180" algn="l" rtl="0" eaLnBrk="0">
              <a:lnSpc>
                <a:spcPct val="172000"/>
              </a:lnSpc>
              <a:spcBef>
                <a:spcPts val="9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国家级赛事：以训练基地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龙城高中篮球队为主赴上海参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加全国首届少年</a:t>
            </a:r>
            <a:r>
              <a:rPr sz="1500" kern="0" spc="-2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CBA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获第三名；与深足俱乐部和兰著学校共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建男子足球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年龄组队伍于山东举办的</a:t>
            </a:r>
            <a:r>
              <a:rPr sz="1500" kern="0" spc="-4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“全国足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球学校联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盟杯”获得冠、亚军。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13385" algn="l" rtl="0" eaLnBrk="0">
              <a:lnSpc>
                <a:spcPct val="172000"/>
              </a:lnSpc>
              <a:spcBef>
                <a:spcPts val="7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世界级赛事：</a:t>
            </a:r>
            <a:r>
              <a:rPr sz="1500" kern="0" spc="-4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我区运动员孙欣怡于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年体操亚洲锦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标赛获女子团体冠军；</a:t>
            </a:r>
            <a:r>
              <a:rPr sz="1500" kern="0" spc="-3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我区运动员汤慕涵于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年第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19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届世界游泳锦标赛获女子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200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米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自由泳项目季军。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9685" indent="410845" algn="l" rtl="0" eaLnBrk="0">
              <a:lnSpc>
                <a:spcPct val="155000"/>
              </a:lnSpc>
              <a:spcBef>
                <a:spcPts val="132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6.完成参加省运会队伍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的保障后勤工作。与市、区合办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支女子排球队伍、2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支女子足球队伍、1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自行车队伍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等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支队伍备战省运会，保障队伍顺利、高水平完成参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赛任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务。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6670" indent="403225" algn="l" rtl="0" eaLnBrk="0">
              <a:lnSpc>
                <a:spcPct val="136000"/>
              </a:lnSpc>
              <a:spcBef>
                <a:spcPts val="134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7.完成市级各项目青少年运动注册工作。截止至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月，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我区共新注册运动员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2000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多名，年度确认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4000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多名。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35940" algn="l" rtl="0" eaLnBrk="0">
              <a:lnSpc>
                <a:spcPct val="92000"/>
              </a:lnSpc>
              <a:spcBef>
                <a:spcPts val="1515"/>
              </a:spcBef>
            </a:pPr>
            <a:r>
              <a:rPr sz="1500" b="1" kern="0" spc="0" dirty="0">
                <a:solidFill>
                  <a:srgbClr val="000000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（三）部门履职绩效情况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33705" algn="l" rtl="0" eaLnBrk="0">
              <a:lnSpc>
                <a:spcPct val="88000"/>
              </a:lnSpc>
              <a:spcBef>
                <a:spcPts val="1250"/>
              </a:spcBef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1.经济性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4350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1）</a:t>
            </a:r>
            <a:r>
              <a:rPr sz="1500" kern="0" spc="-5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sz="1500" kern="0" spc="-5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三公”经费控制率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6035" indent="405765" algn="l" rtl="0" eaLnBrk="0">
              <a:lnSpc>
                <a:spcPct val="159000"/>
              </a:lnSpc>
              <a:spcBef>
                <a:spcPts val="265"/>
              </a:spcBef>
            </a:pP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年度“</a:t>
            </a:r>
            <a:r>
              <a:rPr sz="1500" kern="0" spc="-5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三公”经费全年预算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，全年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实际支出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9.66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</a:t>
            </a:r>
            <a:r>
              <a:rPr sz="1500" kern="0" spc="-3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sz="1500" kern="0" spc="-5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三公”经费控制率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69%，</a:t>
            </a:r>
            <a:r>
              <a:rPr sz="1500" kern="0" spc="-3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sz="1500" kern="0" spc="-5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公”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48" name="textbox 48"/>
          <p:cNvSpPr/>
          <p:nvPr/>
        </p:nvSpPr>
        <p:spPr>
          <a:xfrm>
            <a:off x="1134307" y="9812287"/>
            <a:ext cx="5530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50"/>
          <p:cNvSpPr/>
          <p:nvPr/>
        </p:nvSpPr>
        <p:spPr>
          <a:xfrm>
            <a:off x="1134245" y="1023260"/>
            <a:ext cx="5318125" cy="872426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685" algn="l" rtl="0" eaLnBrk="0">
              <a:lnSpc>
                <a:spcPct val="88000"/>
              </a:lnSpc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经费控制到位。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371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日常公用经费控制率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970" indent="417195" algn="l" rtl="0" eaLnBrk="0">
              <a:lnSpc>
                <a:spcPct val="160000"/>
              </a:lnSpc>
              <a:spcBef>
                <a:spcPts val="250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</a:t>
            </a:r>
            <a:r>
              <a:rPr sz="1500" kern="0" spc="-3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4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年日常公用经费全年预算数为92.55万元，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决算数为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89.25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日常公用经费控制率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96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.44%，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日常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公用经费控制良好。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7990" algn="l" rtl="0" eaLnBrk="0">
              <a:lnSpc>
                <a:spcPct val="88000"/>
              </a:lnSpc>
              <a:spcBef>
                <a:spcPts val="1130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2.效率性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4605" indent="498475" algn="l" rtl="0" eaLnBrk="0">
              <a:lnSpc>
                <a:spcPct val="160000"/>
              </a:lnSpc>
              <a:spcBef>
                <a:spcPts val="305"/>
              </a:spcBef>
            </a:pP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1）预算执行均衡率。我单位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年第一、第二、第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三、第四季度的预算执行率分别为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17.78%、43.64%、76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.32%、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95.91%，与各季度预算的序时进度匹配后得出，第一季度、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第二季度、第三季度、第四季度的部门预算执行均衡率分别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为：71.12%、87.28%、101.76%、95.91%，全年平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均预算执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行均衡率为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89.0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2%。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3495" indent="489585" algn="l" rtl="0" eaLnBrk="0">
              <a:lnSpc>
                <a:spcPct val="140000"/>
              </a:lnSpc>
              <a:spcBef>
                <a:spcPts val="1135"/>
              </a:spcBef>
            </a:pP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2）重点工作完成情况。2022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年，我单位根据市、</a:t>
            </a:r>
            <a:r>
              <a:rPr sz="1500" kern="0" spc="-4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区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文化广电旅游体育局和区财政局等上级单位要求，有效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落实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了</a:t>
            </a:r>
            <a:r>
              <a:rPr sz="1500" kern="0" spc="-4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比赛培训、基地训练、办公设备购置等各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项重点工作。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501015" algn="l" rtl="0" eaLnBrk="0">
              <a:lnSpc>
                <a:spcPct val="140000"/>
              </a:lnSpc>
              <a:spcBef>
                <a:spcPts val="1145"/>
              </a:spcBef>
            </a:pP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3）项目完成情况。我单位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年部门预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算安排的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个预算项目按计划时间有序推进，各个项目均已按计划保质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保量完成。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6245" algn="l" rtl="0" eaLnBrk="0">
              <a:lnSpc>
                <a:spcPct val="88000"/>
              </a:lnSpc>
              <a:spcBef>
                <a:spcPts val="1125"/>
              </a:spcBef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3.效果性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4605" indent="415925" algn="l" rtl="0" eaLnBrk="0">
              <a:lnSpc>
                <a:spcPct val="160000"/>
              </a:lnSpc>
              <a:spcBef>
                <a:spcPts val="305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年经费申请本着</a:t>
            </a:r>
            <a:r>
              <a:rPr sz="1500" kern="0" spc="-4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sz="1500" kern="0" spc="-4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以收定支，量入为出”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的原则，使经费更加切合实际。在实际执行过程中，严格按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照预算执行，坚持“专款专出”的原则，充分发挥资金的使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用效益，确保单位各项工作的顺利完成，促进辖区青少年体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育运动事业提质增效。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2" name="textbox 52"/>
          <p:cNvSpPr/>
          <p:nvPr/>
        </p:nvSpPr>
        <p:spPr>
          <a:xfrm>
            <a:off x="5878519" y="9812287"/>
            <a:ext cx="554355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13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4"/>
          <p:cNvSpPr/>
          <p:nvPr/>
        </p:nvSpPr>
        <p:spPr>
          <a:xfrm>
            <a:off x="1135055" y="1000400"/>
            <a:ext cx="5318759" cy="84550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32435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一是推进国家级高水平后备人才基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地申报工作。国家重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13970" algn="l" rtl="0" eaLnBrk="0">
              <a:lnSpc>
                <a:spcPct val="178000"/>
              </a:lnSpc>
              <a:spcBef>
                <a:spcPts val="1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点高水平后备人才基地申报、启动国家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级田径高水平后备人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才基地认定工作。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6510" indent="414020" algn="l" rtl="0" eaLnBrk="0">
              <a:lnSpc>
                <a:spcPct val="172000"/>
              </a:lnSpc>
              <a:spcBef>
                <a:spcPts val="10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二是筹备青少年训练中心及“体教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融合示范学校”。筹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备引进单项体育俱乐部。为“</a:t>
            </a:r>
            <a:r>
              <a:rPr sz="1500" kern="0" spc="-5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陈定田径俱乐部”、</a:t>
            </a:r>
            <a:r>
              <a:rPr sz="1500" kern="0" spc="-6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“女子排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球俱乐部”落户龙岗开展前期准备工作，就场地问题等合作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事项进行多方会谈。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21640" algn="l" rtl="0" eaLnBrk="0">
              <a:lnSpc>
                <a:spcPct val="173000"/>
              </a:lnSpc>
              <a:spcBef>
                <a:spcPts val="4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三是完成队伍后勤保障、新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增设项目及优化项目队伍结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构。完成今年对苏炳添团队的保障工作；完成新设项目四项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建立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支队伍，包括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支拳击队伍、1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支冰球队伍、1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支花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样游泳队伍、1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支赛艇队伍；重新调整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18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个重点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、优势项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目，优化建队模式和教练组成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员。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43230" algn="l" rtl="0" eaLnBrk="0">
              <a:lnSpc>
                <a:spcPct val="88000"/>
              </a:lnSpc>
              <a:spcBef>
                <a:spcPts val="134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四是龙岗区获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2021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年省区县级体育工作突出贡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献奖，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0955" indent="5715" algn="l" rtl="0" eaLnBrk="0">
              <a:lnSpc>
                <a:spcPct val="171000"/>
              </a:lnSpc>
              <a:spcBef>
                <a:spcPts val="25"/>
              </a:spcBef>
            </a:pP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总分列全省第二位，位列深圳第一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，为建区以来最好成绩。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龙岗区凭借总分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1081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分的优异成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绩位居全省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80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余个县（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区）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中体育突出</a:t>
            </a:r>
            <a:r>
              <a:rPr sz="17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贡献得分第二。</a:t>
            </a:r>
            <a:endParaRPr sz="17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6720" algn="l" rtl="0" eaLnBrk="0">
              <a:lnSpc>
                <a:spcPct val="88000"/>
              </a:lnSpc>
              <a:spcBef>
                <a:spcPts val="1405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4.公平性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9050" indent="411480" algn="l" rtl="0" eaLnBrk="0">
              <a:lnSpc>
                <a:spcPct val="160000"/>
              </a:lnSpc>
              <a:spcBef>
                <a:spcPts val="29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我单位在主管部门领导下，配备信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访工作专职人员，加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强信访办理和舆情引导，广泛倾听群众的声音，认真做好信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访工作，对符合信访事项条件的信访件在规定时限内做好登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记、接访、分类、受理、办理、调处、</a:t>
            </a:r>
            <a:r>
              <a:rPr sz="1500" kern="0" spc="-3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回复、</a:t>
            </a:r>
            <a:r>
              <a:rPr sz="1500" kern="0" spc="-3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归档等工作。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同时，加强内部教育培训，教育引导工作人员正确认识自己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56" name="textbox 56"/>
          <p:cNvSpPr/>
          <p:nvPr/>
        </p:nvSpPr>
        <p:spPr>
          <a:xfrm>
            <a:off x="1134307" y="9812287"/>
            <a:ext cx="5530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14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8"/>
          <p:cNvSpPr/>
          <p:nvPr/>
        </p:nvSpPr>
        <p:spPr>
          <a:xfrm>
            <a:off x="1133435" y="1023260"/>
            <a:ext cx="5274309" cy="87217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685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身上的职责，增强了他们的法治观念和责任观念，使得全体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7620" algn="l" rtl="0" eaLnBrk="0">
              <a:lnSpc>
                <a:spcPct val="163000"/>
              </a:lnSpc>
              <a:spcBef>
                <a:spcPts val="1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工作人员牢记全心全意为人民服务的宗旨，真心真意为职工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群众办实事、办好事，急群众之所急，解群众之所难，真正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做到“情况在一线掌握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，工作在一线落实，问题在一线解决，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矛盾在一线化解”，本年度内未收到投诉意见，公众满意度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良好，并积极做好宣传工作，公众知晓度保持在良好水平。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9430" algn="l" rtl="0" eaLnBrk="0">
              <a:lnSpc>
                <a:spcPct val="90000"/>
              </a:lnSpc>
              <a:spcBef>
                <a:spcPts val="1125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三、总体评价和整改措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施</a:t>
            </a:r>
            <a:endParaRPr sz="15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75920" algn="l" rtl="0" eaLnBrk="0">
              <a:lnSpc>
                <a:spcPct val="88000"/>
              </a:lnSpc>
              <a:spcBef>
                <a:spcPts val="1295"/>
              </a:spcBef>
            </a:pPr>
            <a:r>
              <a:rPr sz="1500" b="1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</a:t>
            </a:r>
            <a:r>
              <a:rPr sz="1500" kern="0" spc="-3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）预算绩效管理工作主要经验、做法。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3495" indent="408305" algn="l" rtl="0" eaLnBrk="0">
              <a:lnSpc>
                <a:spcPct val="158000"/>
              </a:lnSpc>
              <a:spcBef>
                <a:spcPts val="28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我单位本年度不断夯实全流程预算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绩效管理工作，提升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预算绩效管理水平，推动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工作提质增效。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4605" indent="418465" algn="l" rtl="0" eaLnBrk="0">
              <a:lnSpc>
                <a:spcPct val="161000"/>
              </a:lnSpc>
              <a:spcBef>
                <a:spcPts val="4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一是在区委区政府的正确领导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，在区财政局、区文化广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电旅游体育局等业务部门的大力支持下，按照《中华人民共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和国预算法》及《政府会计制度》有关财政、财务法规的要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求，本着积极稳妥、收支平衡的原则，在预算执行中，努力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节约支出，同时加强项目监管和绩效管理，确保列入绩效考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核目标的各项经费指标按预定目标及进度施行，充分发挥资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金整体效益。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indent="415925" algn="l" rtl="0" eaLnBrk="0">
              <a:lnSpc>
                <a:spcPct val="160000"/>
              </a:lnSpc>
              <a:spcBef>
                <a:spcPts val="13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二是根据区财政局关于做好龙岗区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2023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年预算绩效管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理工作有关文件精神，扎实做好预算绩效管理工作，积极落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实绩效管理应用。按照预算绩效管理“谁支出、谁负责”的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原则，我单位组织相关业务部门开展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22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年预算项目绩效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自评工作，及时完成了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年度预算项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目支出绩效自评和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部门整体支出绩效自评的工作任务，7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个预算项目均安要求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填写项目支出绩效自评表，并撰写部门整体绩效自评报告。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60" name="textbox 60"/>
          <p:cNvSpPr/>
          <p:nvPr/>
        </p:nvSpPr>
        <p:spPr>
          <a:xfrm>
            <a:off x="5878519" y="9812287"/>
            <a:ext cx="554355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2"/>
          <p:cNvSpPr/>
          <p:nvPr/>
        </p:nvSpPr>
        <p:spPr>
          <a:xfrm>
            <a:off x="1132827" y="1023260"/>
            <a:ext cx="5274945" cy="872363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3970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根据预算绩效评价管理“有效要安排、低效要压减、无效要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27305" algn="l" rtl="0" eaLnBrk="0">
              <a:lnSpc>
                <a:spcPct val="163000"/>
              </a:lnSpc>
              <a:spcBef>
                <a:spcPts val="55"/>
              </a:spcBef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问责”的工作导向，本次绩效评价工作的经验和结果对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2023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年度预算绩效目标监控有重要的指导作用，我单位运用绩效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评价结果作为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2024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年度部门预算安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排。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预算绩效管理工作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逐渐贯彻预算编制、执行、评价等全过程。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376555" algn="l" rtl="0" eaLnBrk="0">
              <a:lnSpc>
                <a:spcPct val="88000"/>
              </a:lnSpc>
              <a:spcBef>
                <a:spcPts val="1135"/>
              </a:spcBef>
            </a:pPr>
            <a:r>
              <a:rPr sz="1500" b="1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二）部门整体支出绩效存在问题及改进措施。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8415" indent="400050" algn="l" rtl="0" eaLnBrk="0">
              <a:lnSpc>
                <a:spcPct val="159000"/>
              </a:lnSpc>
              <a:spcBef>
                <a:spcPts val="24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根据本次部门整体支出绩效自评，我单位在全年整体工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作中存在的问题以及改进措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施如下：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4340" algn="l" rtl="0" eaLnBrk="0">
              <a:lnSpc>
                <a:spcPct val="88000"/>
              </a:lnSpc>
              <a:spcBef>
                <a:spcPts val="115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1.预算执行待进一步加强。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240" indent="429260" algn="l" rtl="0" eaLnBrk="0">
              <a:lnSpc>
                <a:spcPct val="160000"/>
              </a:lnSpc>
              <a:spcBef>
                <a:spcPts val="305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问题表现</a:t>
            </a: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：（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1）2022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年，我单位政府采购全年预算数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2.4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万元，实际执行数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2.28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万元，政府采购预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算执行率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95%，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政府采购预算执行略有偏差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。（</a:t>
            </a:r>
            <a:r>
              <a:rPr sz="1500" kern="0" spc="-4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年，我单位各季度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预算执行进度分别为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17.78%、43.64%、76.3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2%、95.91%。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全年第一、二、四季度均落后于序时进度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25%、50%、100%，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总体预算执行情况有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待加强。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30530" algn="l" rtl="0" eaLnBrk="0">
              <a:lnSpc>
                <a:spcPct val="160000"/>
              </a:lnSpc>
              <a:spcBef>
                <a:spcPts val="95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改进措施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：（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1）我单位将制定和完善采购支出标准，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严格按进度执行，提升政府采购预算精细化管理水平，增强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政府采购执行度和落实进度情况。</a:t>
            </a:r>
            <a:r>
              <a:rPr sz="1500" kern="0" spc="-5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4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2）我单位将定时统计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各项支出进度，及时催促各相关责任科室推进资金支出，增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强资金进度和计划匹配度，提高预算执行率。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9260" algn="l" rtl="0" eaLnBrk="0">
              <a:lnSpc>
                <a:spcPct val="88000"/>
              </a:lnSpc>
              <a:spcBef>
                <a:spcPts val="113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2.编外人员控制率较高。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780" indent="427355" algn="l" rtl="0" eaLnBrk="0">
              <a:lnSpc>
                <a:spcPct val="160000"/>
              </a:lnSpc>
              <a:spcBef>
                <a:spcPts val="25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问题表现：</a:t>
            </a:r>
            <a:r>
              <a:rPr sz="1500" kern="0" spc="-4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我单位核定事业编制数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16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人，实有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在编人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数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人，从基本支出工资福利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列支的雇员（含老工勤）8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人，编外人员控制率为</a:t>
            </a:r>
            <a:r>
              <a:rPr sz="1500" kern="0" spc="-1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36.36%。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64" name="textbox 64"/>
          <p:cNvSpPr/>
          <p:nvPr/>
        </p:nvSpPr>
        <p:spPr>
          <a:xfrm>
            <a:off x="1134307" y="9812287"/>
            <a:ext cx="5530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16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6"/>
          <p:cNvSpPr/>
          <p:nvPr/>
        </p:nvSpPr>
        <p:spPr>
          <a:xfrm>
            <a:off x="1135865" y="1023260"/>
            <a:ext cx="5271770" cy="872109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8000"/>
              </a:lnSpc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改进措施：针对该项问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题，我单位将坚持公开、公正、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3175" algn="l" rtl="0" eaLnBrk="0">
              <a:lnSpc>
                <a:spcPct val="164000"/>
              </a:lnSpc>
              <a:spcBef>
                <a:spcPts val="4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择优的原则，结合单位用工实际，聘用编外人员，并进一步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加强编外人员的用工管理，规范录用程序，健全人员管理制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度。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4340" algn="l" rtl="0" eaLnBrk="0">
              <a:lnSpc>
                <a:spcPct val="88000"/>
              </a:lnSpc>
              <a:spcBef>
                <a:spcPts val="112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3.公用经费压减力度待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进一步加强。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4130" indent="417830" algn="l" rtl="0" eaLnBrk="0">
              <a:lnSpc>
                <a:spcPct val="160000"/>
              </a:lnSpc>
              <a:spcBef>
                <a:spcPts val="250"/>
              </a:spcBef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问题表现：</a:t>
            </a:r>
            <a:r>
              <a:rPr sz="1500" kern="0" spc="-3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我单位日常公用经费全年预算数为</a:t>
            </a:r>
            <a:r>
              <a:rPr sz="1500" kern="0" spc="-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92.55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万元，决算数为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89.25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元，</a:t>
            </a:r>
            <a:r>
              <a:rPr sz="1500" kern="0" spc="-3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日常公用经费控制率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96.44%，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日常公用经费控制良好，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但压减力度不足。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indent="424180" algn="l" rtl="0" eaLnBrk="0">
              <a:lnSpc>
                <a:spcPct val="160000"/>
              </a:lnSpc>
              <a:spcBef>
                <a:spcPts val="120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改进措施：针对该项问题，我单位将大力贯彻政府过紧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日子思想，坚持“</a:t>
            </a:r>
            <a:r>
              <a:rPr sz="1500" kern="0" spc="-4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尚俭戒奢、艰苦朴素”的作风，严控部门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一般性支出预算，大力压减非重点、非刚性项目支出，集中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财力保民生、保重点、办大事。同时，全面推进实施全过程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预算绩效管理，节约行政成本，压实主体责任，落实“花钱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要问效，无效必问责”机制。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373380" algn="l" rtl="0" eaLnBrk="0">
              <a:lnSpc>
                <a:spcPct val="88000"/>
              </a:lnSpc>
              <a:spcBef>
                <a:spcPts val="1130"/>
              </a:spcBef>
            </a:pPr>
            <a:r>
              <a:rPr sz="1500" b="1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三）后续工作计划、相关建议等。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indent="415290" algn="l" rtl="0" eaLnBrk="0">
              <a:lnSpc>
                <a:spcPct val="149000"/>
              </a:lnSpc>
              <a:spcBef>
                <a:spcPts val="1270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1.单位层面，在后续的工作中，我单位将继续加强绩效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目标管理，以绩效目标为导向，优化资源配置为目的，提高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财政资金使用绩效。做到预算编制严谨、预算执行到位，进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一步优化预算绩效指标体系，设置可量化可衡量的预算绩效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指标，促使本单位预算绩效管理一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体化。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6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7780" indent="408305" algn="l" rtl="0" eaLnBrk="0">
              <a:lnSpc>
                <a:spcPct val="145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2.财政层面，建议财政部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门和主管部门多组织绩效管理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工作培训，尤其要提高预算单位负责人的绩效管理意识，只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有单位负责人理解、清楚、重视这个工作，以绩效管理推进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单位管理工作的提升，这样单位绩效管理工作才能真正被重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68" name="textbox 68"/>
          <p:cNvSpPr/>
          <p:nvPr/>
        </p:nvSpPr>
        <p:spPr>
          <a:xfrm>
            <a:off x="5878519" y="9812287"/>
            <a:ext cx="554355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17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70"/>
          <p:cNvSpPr/>
          <p:nvPr/>
        </p:nvSpPr>
        <p:spPr>
          <a:xfrm>
            <a:off x="1131633" y="1023260"/>
            <a:ext cx="5224145" cy="13081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0955" algn="l" rtl="0" eaLnBrk="0">
              <a:lnSpc>
                <a:spcPct val="88000"/>
              </a:lnSpc>
            </a:pP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视。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4975" algn="l" rtl="0" eaLnBrk="0">
              <a:lnSpc>
                <a:spcPct val="90000"/>
              </a:lnSpc>
              <a:spcBef>
                <a:spcPts val="1155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四、部门整体支出绩效评价指标评分情况</a:t>
            </a:r>
            <a:endParaRPr sz="15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111125" indent="322580" algn="l" rtl="0" eaLnBrk="0">
              <a:lnSpc>
                <a:spcPct val="154000"/>
              </a:lnSpc>
              <a:spcBef>
                <a:spcPts val="19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我单位参照《部门整体支出绩效评价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共性指标体系框架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4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</a:t>
            </a:r>
            <a:r>
              <a:rPr sz="1500" kern="0" spc="-3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）》进行自评，总体得分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96.4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分。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72" name="textbox 72"/>
          <p:cNvSpPr/>
          <p:nvPr/>
        </p:nvSpPr>
        <p:spPr>
          <a:xfrm>
            <a:off x="1134307" y="9812287"/>
            <a:ext cx="5530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1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18</a:t>
            </a:r>
            <a:r>
              <a:rPr sz="1400" kern="0" spc="3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/>
          <p:nvPr/>
        </p:nvSpPr>
        <p:spPr>
          <a:xfrm>
            <a:off x="1134245" y="1022450"/>
            <a:ext cx="5262245" cy="87001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23545" algn="l" rtl="0" eaLnBrk="0">
              <a:lnSpc>
                <a:spcPct val="90000"/>
              </a:lnSpc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一、部门基本情况</a:t>
            </a:r>
            <a:endParaRPr sz="15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513715" algn="l" rtl="0" eaLnBrk="0">
              <a:lnSpc>
                <a:spcPct val="88000"/>
              </a:lnSpc>
              <a:spcBef>
                <a:spcPts val="1295"/>
              </a:spcBef>
            </a:pPr>
            <a:r>
              <a:rPr sz="1500" b="1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一）部门主要职能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06400" algn="l" rtl="0" eaLnBrk="0">
              <a:lnSpc>
                <a:spcPct val="160000"/>
              </a:lnSpc>
              <a:spcBef>
                <a:spcPts val="275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深圳市龙岗区青少年业余体校贯彻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落实党中央、省委、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市委、区委关于体育工作的方针政策和决策部署，履行青少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年体育教育训练比赛职责，坚持和加强党的全面领导。主要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职能有：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4605" indent="417830" algn="l" rtl="0" eaLnBrk="0">
              <a:lnSpc>
                <a:spcPct val="141000"/>
              </a:lnSpc>
              <a:spcBef>
                <a:spcPts val="1095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1.负责组织实施全区青少年体育训练、竞赛，推动普及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青少年体育运动，促进青少年健康成长，选拔、培养、输送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优秀体育后备人才。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0955" indent="406400" algn="l" rtl="0" eaLnBrk="0">
              <a:lnSpc>
                <a:spcPct val="141000"/>
              </a:lnSpc>
              <a:spcBef>
                <a:spcPts val="112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2.带动、引领全区体育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教育和体育训练质量的提升。加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强与全区中小学校合作，为青少年运动员提供更好教育资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源。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6245" algn="l" rtl="0" eaLnBrk="0">
              <a:lnSpc>
                <a:spcPct val="88000"/>
              </a:lnSpc>
              <a:spcBef>
                <a:spcPts val="1075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3.完成区文化广电旅游体育局交办的其他任务。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371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b="1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二）年度总体工作和重点工作任务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116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年总体工作和重点工作任务包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括：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15290" algn="l" rtl="0" eaLnBrk="0">
              <a:lnSpc>
                <a:spcPct val="160000"/>
              </a:lnSpc>
              <a:spcBef>
                <a:spcPts val="270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年我单位工作将主要围绕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“加快提高我区竞技体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育运动水平《体育强区工程》”规划和实施、备战深圳市第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十一届运动会、推进区体校区青少年体育训练中心的软、硬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件建设等三条线。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970" indent="418465" algn="l" rtl="0" eaLnBrk="0">
              <a:lnSpc>
                <a:spcPct val="145000"/>
              </a:lnSpc>
              <a:spcBef>
                <a:spcPts val="1150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1.以完成“十四五”规划战略目标任务为年度工作计划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出发点，制定“加快提高我区竞技体育运动水平《体育强区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工程》规划”，结合深圳市第十一届运动会备战要求，对新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周期训练工作进行全面布局，全力推进。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5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27990" algn="l" rtl="0" eaLnBrk="0">
              <a:lnSpc>
                <a:spcPct val="88000"/>
              </a:lnSpc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2.推进区体校、</a:t>
            </a:r>
            <a:r>
              <a:rPr sz="1500" kern="0" spc="-2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区青少年训练中心基础建设的立项步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" name="textbox 8"/>
          <p:cNvSpPr/>
          <p:nvPr/>
        </p:nvSpPr>
        <p:spPr>
          <a:xfrm>
            <a:off x="1134307" y="9812287"/>
            <a:ext cx="4641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8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/>
          <p:nvPr/>
        </p:nvSpPr>
        <p:spPr>
          <a:xfrm>
            <a:off x="1134245" y="1023260"/>
            <a:ext cx="5221604" cy="87217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伐。以此为契机，在保持和适度扩大普及性基础训练规模基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algn="l" rtl="0" eaLnBrk="0">
              <a:lnSpc>
                <a:spcPct val="163000"/>
              </a:lnSpc>
              <a:spcBef>
                <a:spcPts val="6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础上，通过区青少年训练中心训练方式的引入，和增加教练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员在岗人数、改善教练员人才结构，加快重点项目、高水平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运动队组建和专业化训练，突破训练瓶颈，有效提高我区竞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技实力。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18465" algn="l" rtl="0" eaLnBrk="0">
              <a:lnSpc>
                <a:spcPct val="129000"/>
              </a:lnSpc>
              <a:spcBef>
                <a:spcPts val="1135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3.成立市十一运会代表团筹备机构，制定备战规划和工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作计划。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09575" algn="l" rtl="0" eaLnBrk="0">
              <a:lnSpc>
                <a:spcPct val="130000"/>
              </a:lnSpc>
              <a:spcBef>
                <a:spcPts val="115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4.做好“加快提高我区竞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技体育运动水平《体育强区工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程》</a:t>
            </a:r>
            <a:r>
              <a:rPr sz="1500" kern="0" spc="-5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”规划。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0530" algn="l" rtl="0" eaLnBrk="0">
              <a:lnSpc>
                <a:spcPct val="88000"/>
              </a:lnSpc>
              <a:spcBef>
                <a:spcPts val="1105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5.新周期区体校重点发展项目立项、布局。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989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6.落实新周期教练员团队建设方案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989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7.区体校基础建设和配套项目方案论证。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indent="414020" algn="l" rtl="0" eaLnBrk="0">
              <a:lnSpc>
                <a:spcPct val="130000"/>
              </a:lnSpc>
              <a:spcBef>
                <a:spcPts val="129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8.《体育强区工程》第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一阶段计划实施及区体校重点发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展项目布局。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4605" indent="414655" algn="l" rtl="0" eaLnBrk="0">
              <a:lnSpc>
                <a:spcPct val="129000"/>
              </a:lnSpc>
              <a:spcBef>
                <a:spcPts val="1150"/>
              </a:spcBef>
            </a:pP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9.构建深圳市第十一届运动会龙岗代表团筹备组</a:t>
            </a:r>
            <a:r>
              <a:rPr sz="1500" kern="0" spc="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织架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构和制定备战筹备工作方案。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3070" algn="l" rtl="0" eaLnBrk="0">
              <a:lnSpc>
                <a:spcPct val="88000"/>
              </a:lnSpc>
              <a:spcBef>
                <a:spcPts val="114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10.落实新周期临聘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教练员招募计划。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0955" indent="411480" algn="l" rtl="0" eaLnBrk="0">
              <a:lnSpc>
                <a:spcPct val="129000"/>
              </a:lnSpc>
              <a:spcBef>
                <a:spcPts val="1330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11.试点区级高水平运动队</a:t>
            </a:r>
            <a:r>
              <a:rPr sz="1500" kern="0" spc="-4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“共建”新模式和青少年训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练工作奖罚制度。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3715" algn="l" rtl="0" eaLnBrk="0">
              <a:lnSpc>
                <a:spcPct val="88000"/>
              </a:lnSpc>
              <a:spcBef>
                <a:spcPts val="1140"/>
              </a:spcBef>
            </a:pPr>
            <a:r>
              <a:rPr sz="1500" b="1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</a:t>
            </a:r>
            <a:r>
              <a:rPr sz="1500" kern="0" spc="-3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年单位预算绩效</a:t>
            </a:r>
            <a:r>
              <a:rPr sz="1500" b="1" kern="0" spc="-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编制情况。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10845" algn="l" rtl="0" eaLnBrk="0">
              <a:lnSpc>
                <a:spcPct val="160000"/>
              </a:lnSpc>
              <a:spcBef>
                <a:spcPts val="265"/>
              </a:spcBef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年度，我单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位严格按照《深圳市龙岗区财政局关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于编制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年部门预算和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2022-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2024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年中期财政规划的通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知》的有关原则和要求，结合区体校重点工作安排及中心职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责、</a:t>
            </a:r>
            <a:r>
              <a:rPr sz="1500" kern="0" spc="-3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中长期发展规划、年度工作计划等编制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年度部门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2" name="textbox 12"/>
          <p:cNvSpPr/>
          <p:nvPr/>
        </p:nvSpPr>
        <p:spPr>
          <a:xfrm>
            <a:off x="5966911" y="9812287"/>
            <a:ext cx="466090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9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/>
          <p:nvPr/>
        </p:nvSpPr>
        <p:spPr>
          <a:xfrm>
            <a:off x="1132017" y="1023260"/>
            <a:ext cx="5223509" cy="87217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4765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预算，并同步编报部门整体支出和项目支出绩效目标，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实现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3495" algn="l" rtl="0" eaLnBrk="0">
              <a:lnSpc>
                <a:spcPts val="2905"/>
              </a:lnSpc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绩效目标全覆盖，具体分析如下：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497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1.预算编制情况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5620" algn="l" rtl="0" eaLnBrk="0">
              <a:lnSpc>
                <a:spcPct val="88000"/>
              </a:lnSpc>
              <a:spcBef>
                <a:spcPts val="1310"/>
              </a:spcBef>
            </a:pP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sz="1500" kern="0" spc="-3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）预算编制合理性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21005" algn="l" rtl="0" eaLnBrk="0">
              <a:lnSpc>
                <a:spcPct val="161000"/>
              </a:lnSpc>
              <a:spcBef>
                <a:spcPts val="215"/>
              </a:spcBef>
            </a:pP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我单位高度重视预算编审管理工作，根据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年度部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门预算编制要求，区体校对各项支出进行测算，同时，按照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各部门各岗位的职责分工，紧扣工作计划和工作重点，将项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目经费支出的任务细化到部门，落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实到个人。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年度区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体校年初预算规模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2186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.98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万元，根据资金来源，其中：一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般公共预算财政拨款收入</a:t>
            </a:r>
            <a:r>
              <a:rPr sz="1500" kern="0" spc="-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1826.98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万元，政府性基金财政拨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款收入</a:t>
            </a:r>
            <a:r>
              <a:rPr sz="1500" kern="0" spc="-1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360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万元。根据支出性质和经济分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类，其中：基本支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出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958.58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万元、项目支出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1228.4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5620" algn="l" rtl="0" eaLnBrk="0">
              <a:lnSpc>
                <a:spcPct val="88000"/>
              </a:lnSpc>
              <a:spcBef>
                <a:spcPts val="1120"/>
              </a:spcBef>
            </a:pP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sz="1500" kern="0" spc="-3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）预算编制规范性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1590" indent="411480" algn="l" rtl="0" eaLnBrk="0">
              <a:lnSpc>
                <a:spcPct val="160000"/>
              </a:lnSpc>
              <a:spcBef>
                <a:spcPts val="31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我单位严格按照预算编制有关要求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，规范、及时完成预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算项目、中期规划的编报和绩效目标的设定工作；对新增项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目重点审核，重点关注新增项目开展的必要性、工作内容的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完整性、预算测算的科学性、绩效目标设定的合理性，未经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过事前绩效评估的项目一律不准纳入项目库、一律不予安排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0530" algn="l" rtl="0" eaLnBrk="0">
              <a:lnSpc>
                <a:spcPct val="88000"/>
              </a:lnSpc>
              <a:spcBef>
                <a:spcPts val="113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2.预算调整情况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3495" indent="396240" algn="l" rtl="0" eaLnBrk="0">
              <a:lnSpc>
                <a:spcPct val="160000"/>
              </a:lnSpc>
              <a:spcBef>
                <a:spcPts val="265"/>
              </a:spcBef>
            </a:pPr>
            <a:r>
              <a:rPr sz="1500" kern="0" spc="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根据</a:t>
            </a:r>
            <a:r>
              <a:rPr sz="1500" kern="0" spc="-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年度部门职能调整及</a:t>
            </a: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实际履职工作开展需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要，我单位对部门整体支出预算进行了相应的调整，预算总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收入调整为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2099.45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万元，其中一般公共预算财政预算拨款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收入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1717.87</a:t>
            </a:r>
            <a:r>
              <a:rPr sz="1500" kern="0" spc="-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万元、政府性基金财政预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算拨款收入</a:t>
            </a:r>
            <a:r>
              <a:rPr sz="1500" kern="0" spc="-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381.5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6" name="textbox 16"/>
          <p:cNvSpPr/>
          <p:nvPr/>
        </p:nvSpPr>
        <p:spPr>
          <a:xfrm>
            <a:off x="1134307" y="9812287"/>
            <a:ext cx="4641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/>
          <p:nvPr/>
        </p:nvSpPr>
        <p:spPr>
          <a:xfrm>
            <a:off x="1132017" y="1023260"/>
            <a:ext cx="5223509" cy="86995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7940" algn="l" rtl="0" eaLnBrk="0">
              <a:lnSpc>
                <a:spcPct val="88000"/>
              </a:lnSpc>
            </a:pP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万元、其他收入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0.09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0320" indent="402590" algn="l" rtl="0" eaLnBrk="0">
              <a:lnSpc>
                <a:spcPct val="160000"/>
              </a:lnSpc>
              <a:spcBef>
                <a:spcPts val="26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按资金用途，基本支出预算调整为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874.55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万元；项</a:t>
            </a:r>
            <a:r>
              <a:rPr sz="1500" kern="0" spc="-3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支出预算调整为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1224.9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元。总调减资金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87.52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万元，调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整资金累计为我单位部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门预算总规模的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4.17%，调整、调剂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资金累计在本单位部门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预算总规模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10%以内。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8150" algn="l" rtl="0" eaLnBrk="0">
              <a:lnSpc>
                <a:spcPct val="88000"/>
              </a:lnSpc>
              <a:spcBef>
                <a:spcPts val="115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3.绩效目标设置情况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5620" algn="l" rtl="0" eaLnBrk="0">
              <a:lnSpc>
                <a:spcPct val="88000"/>
              </a:lnSpc>
              <a:spcBef>
                <a:spcPts val="1310"/>
              </a:spcBef>
            </a:pP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1）绩效目标完整性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15925" algn="l" rtl="0" eaLnBrk="0">
              <a:lnSpc>
                <a:spcPct val="161000"/>
              </a:lnSpc>
              <a:spcBef>
                <a:spcPts val="24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我单位根据“谁申请资金，谁设定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目标”的原则，分别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设定项目的产出指标和效益指标，实现部门整体支出和项目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支出绩效目标全覆盖，共涉及当年度财政预算拨款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2099.45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5620" algn="l" rtl="0" eaLnBrk="0">
              <a:lnSpc>
                <a:spcPct val="88000"/>
              </a:lnSpc>
              <a:spcBef>
                <a:spcPts val="1095"/>
              </a:spcBef>
            </a:pP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2）绩效指标明确性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240" indent="417830" algn="l" rtl="0" eaLnBrk="0">
              <a:lnSpc>
                <a:spcPct val="160000"/>
              </a:lnSpc>
              <a:spcBef>
                <a:spcPts val="280"/>
              </a:spcBef>
            </a:pP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我单位年初设定的整体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绩效目标能具体细化分解至各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项具体工作任务，与部门年度任务相对应。各项目的绩效目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标按照绩效指标设计的框架，从数量、质量、时效与效果等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不同方面，将项目年度任务分解为绩效指标，相关目标值测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算能提供依据且符合客观实际情况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5620" algn="l" rtl="0" eaLnBrk="0">
              <a:lnSpc>
                <a:spcPct val="88000"/>
              </a:lnSpc>
              <a:spcBef>
                <a:spcPts val="1135"/>
              </a:spcBef>
            </a:pPr>
            <a:r>
              <a:rPr sz="1500" b="1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四</a:t>
            </a:r>
            <a:r>
              <a:rPr sz="1500" kern="0" spc="-3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b="1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年部门预算执行情况。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21005" algn="l" rtl="0" eaLnBrk="0">
              <a:lnSpc>
                <a:spcPct val="160000"/>
              </a:lnSpc>
              <a:spcBef>
                <a:spcPts val="25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我单位建立了完善的部门内部管理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制度，资金支出、项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目管理规范，资产配置合理，财政供养人员无超编情况。具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体情况如下：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4975" algn="l" rtl="0" eaLnBrk="0">
              <a:lnSpc>
                <a:spcPct val="88000"/>
              </a:lnSpc>
              <a:spcBef>
                <a:spcPts val="1110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1.资金管理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5620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sz="1500" kern="0" spc="-3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）资金收入、支出及结余结转情况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0000"/>
              </a:lnSpc>
            </a:pPr>
            <a:endParaRPr sz="1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33705" algn="l" rtl="0" eaLnBrk="0">
              <a:lnSpc>
                <a:spcPct val="88000"/>
              </a:lnSpc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年度决算收入总计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2046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.87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万元，其中：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0" name="textbox 20"/>
          <p:cNvSpPr/>
          <p:nvPr/>
        </p:nvSpPr>
        <p:spPr>
          <a:xfrm>
            <a:off x="5966911" y="9812287"/>
            <a:ext cx="466090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9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/>
          <p:cNvSpPr/>
          <p:nvPr/>
        </p:nvSpPr>
        <p:spPr>
          <a:xfrm>
            <a:off x="1133435" y="1023260"/>
            <a:ext cx="5282565" cy="8721725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r" rtl="0" eaLnBrk="0">
              <a:lnSpc>
                <a:spcPct val="88000"/>
              </a:lnSpc>
            </a:pP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本年财政拨款收入</a:t>
            </a:r>
            <a:r>
              <a:rPr sz="1500" kern="0" spc="-1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2013.45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万元，本年其他收入</a:t>
            </a:r>
            <a:r>
              <a:rPr sz="1500" kern="0" spc="-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0.09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1590" indent="-3810" algn="l" rtl="0" eaLnBrk="0">
              <a:lnSpc>
                <a:spcPct val="163000"/>
              </a:lnSpc>
              <a:spcBef>
                <a:spcPts val="25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年初</a:t>
            </a:r>
            <a:r>
              <a:rPr sz="1500" kern="0" spc="-4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结转</a:t>
            </a:r>
            <a:r>
              <a:rPr sz="1500" kern="0" spc="-4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和</a:t>
            </a:r>
            <a:r>
              <a:rPr sz="1500" kern="0" spc="-4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结余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33.33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</a:t>
            </a:r>
            <a:r>
              <a:rPr sz="1500" kern="0" spc="-4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元。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</a:t>
            </a:r>
            <a:r>
              <a:rPr sz="1500" kern="0" spc="-4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决算</a:t>
            </a:r>
            <a:r>
              <a:rPr sz="1500" kern="0" spc="-4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支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出</a:t>
            </a:r>
            <a:r>
              <a:rPr sz="1500" kern="0" spc="-3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总</a:t>
            </a:r>
            <a:r>
              <a:rPr sz="1500" kern="0" spc="-4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计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2046.87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万元，其中：本年支出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2021.56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万元，结余分配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0.09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万元，年末结转资金</a:t>
            </a:r>
            <a:r>
              <a:rPr sz="1500" kern="0" spc="-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25.23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万元，年末结转结余占本年收入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1.25%，说明我单位能够积极、充分使用下达的资金，预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算资金执行到位。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4350" algn="l" rtl="0" eaLnBrk="0">
              <a:lnSpc>
                <a:spcPct val="88000"/>
              </a:lnSpc>
              <a:spcBef>
                <a:spcPts val="1125"/>
              </a:spcBef>
            </a:pP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2）政府采购执行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0320" indent="411480" algn="l" rtl="0" eaLnBrk="0">
              <a:lnSpc>
                <a:spcPct val="159000"/>
              </a:lnSpc>
              <a:spcBef>
                <a:spcPts val="27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年政府采购计划数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.4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万元，采购执行金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额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2.28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万元,采购预算执行率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95%，均为货物采购。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indent="415925" algn="l" rtl="0" eaLnBrk="0">
              <a:lnSpc>
                <a:spcPct val="160000"/>
              </a:lnSpc>
              <a:spcBef>
                <a:spcPts val="7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我单位采购工作严格按照区财政局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、区文化广电旅游体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育局相关规章制度及单位内部管理要求实施，有效促进政府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采购政策功能的执行和落实，提高单位政府采购效率，促进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单位廉政建设。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4350" algn="l" rtl="0" eaLnBrk="0">
              <a:lnSpc>
                <a:spcPct val="88000"/>
              </a:lnSpc>
              <a:spcBef>
                <a:spcPts val="1135"/>
              </a:spcBef>
            </a:pP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3）财务合规性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780" indent="410845" algn="l" rtl="0" eaLnBrk="0">
              <a:lnSpc>
                <a:spcPct val="160000"/>
              </a:lnSpc>
              <a:spcBef>
                <a:spcPts val="325"/>
              </a:spcBef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年，我单位资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金支出严格按照国家财经法规和财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务管理制度、《深圳市龙岗区文化广电旅游体育局财务管理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制度》《深圳市龙岗区青少年业余体校财务管理制度》等相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关财务制度执行，不存在超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范围、超标准、虚列支出与截留、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挤占、挪用资金的情况；会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计核算规范，会计凭证保管齐全；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资金拨付有完整的审批程序和手续；重大项目支出按规定经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过集体决策，有效提高了决策科学性与民主性。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514350" algn="l" rtl="0" eaLnBrk="0">
              <a:lnSpc>
                <a:spcPct val="88000"/>
              </a:lnSpc>
              <a:spcBef>
                <a:spcPts val="1130"/>
              </a:spcBef>
            </a:pP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</a:t>
            </a:r>
            <a:r>
              <a:rPr sz="1500" kern="0" spc="-3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）预决算信息公开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05765" algn="l" rtl="0" eaLnBrk="0">
              <a:lnSpc>
                <a:spcPct val="159000"/>
              </a:lnSpc>
              <a:spcBef>
                <a:spcPts val="26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根据区文化广电旅游体育局关于预算公开的要求，我单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位预决算由区文化广电旅游体育局审核汇总，并按有关要求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4" name="textbox 24"/>
          <p:cNvSpPr/>
          <p:nvPr/>
        </p:nvSpPr>
        <p:spPr>
          <a:xfrm>
            <a:off x="1134307" y="9812287"/>
            <a:ext cx="4641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6"/>
          <p:cNvSpPr/>
          <p:nvPr/>
        </p:nvSpPr>
        <p:spPr>
          <a:xfrm>
            <a:off x="1132017" y="1023260"/>
            <a:ext cx="5275579" cy="86995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9685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在“龙岗政府在线”门户网站进行挂网公开。区文化广电旅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11430" algn="l" rtl="0" eaLnBrk="0">
              <a:lnSpc>
                <a:spcPct val="162000"/>
              </a:lnSpc>
              <a:spcBef>
                <a:spcPts val="55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游体育局已于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05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月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日通过龙岗区文化广电旅游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体育局“首页”-“龙岗区文化广电旅游体育局”-“信息公</a:t>
            </a:r>
            <a:r>
              <a:rPr sz="1500" kern="0" spc="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开”-</a:t>
            </a:r>
            <a:r>
              <a:rPr sz="1500" kern="0" spc="-5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“资金信息”-</a:t>
            </a:r>
            <a:r>
              <a:rPr sz="1500" kern="0" spc="-5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财政预决算”栏向社会公开了《2022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年深圳市龙岗区青少年业余体校部门预算》。经核查，我单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位</a:t>
            </a:r>
            <a:r>
              <a:rPr sz="1500" kern="0" spc="-2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2022年部门预算公开的内容、时限、范围等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均符合要求，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公开信息完整且内容清晰，有效保障预决算管理的公开透明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度。另外，我单位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年决算尚未批复，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后续会将决算情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况根据区财政局和区文化广电旅游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体育局的相关规定进行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公开公示。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0530" algn="l" rtl="0" eaLnBrk="0">
              <a:lnSpc>
                <a:spcPct val="88000"/>
              </a:lnSpc>
              <a:spcBef>
                <a:spcPts val="1125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2.项目管理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65455" algn="l" rtl="0" eaLnBrk="0">
              <a:lnSpc>
                <a:spcPct val="88000"/>
              </a:lnSpc>
              <a:spcBef>
                <a:spcPts val="1320"/>
              </a:spcBef>
            </a:pP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</a:t>
            </a:r>
            <a:r>
              <a:rPr sz="1500" kern="0" spc="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)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项目实施程序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780" indent="415290" algn="l" rtl="0" eaLnBrk="0">
              <a:lnSpc>
                <a:spcPct val="160000"/>
              </a:lnSpc>
              <a:spcBef>
                <a:spcPts val="250"/>
              </a:spcBef>
            </a:pPr>
            <a:r>
              <a:rPr sz="1500" kern="0" spc="1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我单位所有项目根据国</a:t>
            </a:r>
            <a:r>
              <a:rPr sz="1500" kern="0" spc="1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家有关政策要求及实际工作需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要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立项，符合公共财政支持的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方向和财政资金供给范围，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符合财政分级分担原则，属于行政事业发展的需要，且有明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确的项目目标与组织实施计划，并经过充分的研究论证。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21005" algn="l" rtl="0" eaLnBrk="0">
              <a:lnSpc>
                <a:spcPct val="160000"/>
              </a:lnSpc>
              <a:spcBef>
                <a:spcPts val="14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我单位项目管理严格按照《深圳市龙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岗区文化广电旅游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体育局财务管理制度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》《深圳市龙岗区青少年业余体校财务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管理制度》《深圳市龙岗区文化广电旅游体育局自行采购管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理办法》《深圳市龙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岗区文化广电旅游体育局固定资产管理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办法》等相关制度执行，项目申报、批复、调整均按有关规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定履行报批手续，项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目招投标、验收等关键环节也均能严格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把关，有效地保障项目实施流程规范性。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5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algn="l" rtl="0" eaLnBrk="0">
              <a:lnSpc>
                <a:spcPct val="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515620" algn="l" rtl="0" eaLnBrk="0">
              <a:lnSpc>
                <a:spcPct val="88000"/>
              </a:lnSpc>
            </a:pPr>
            <a:r>
              <a:rPr sz="1500" kern="0" spc="-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</a:t>
            </a:r>
            <a:r>
              <a:rPr sz="1500" kern="0" spc="-3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2）项目监管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8" name="textbox 28"/>
          <p:cNvSpPr/>
          <p:nvPr/>
        </p:nvSpPr>
        <p:spPr>
          <a:xfrm>
            <a:off x="5966911" y="9812287"/>
            <a:ext cx="466090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9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0"/>
          <p:cNvSpPr/>
          <p:nvPr/>
        </p:nvSpPr>
        <p:spPr>
          <a:xfrm>
            <a:off x="1133435" y="1023260"/>
            <a:ext cx="5259070" cy="8699500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32435" algn="l" rtl="0" eaLnBrk="0">
              <a:lnSpc>
                <a:spcPct val="88000"/>
              </a:lnSpc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我单位根据《深圳市龙岗区文化广电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旅游体育局财务管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3335" indent="4445" algn="l" rtl="0" eaLnBrk="0">
              <a:lnSpc>
                <a:spcPct val="162000"/>
              </a:lnSpc>
              <a:spcBef>
                <a:spcPts val="30"/>
              </a:spcBef>
            </a:pP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理制度》《深圳市龙岗区青少年业余体校财务管理制度》《深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圳市龙岗区文化广电旅游体育局自行采购管理办法》《深圳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市龙岗区文化广电旅游体育局固定资产管理办法》等相关制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度执行，落实项目监管机制。所有项目按照确定的工作计划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及时开展，项目负责人密切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关注项目开展情况，定期检查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项目质量，督促项目实施进度，提出相关指导意见。若遇到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特殊情况需调整进度、人员或出现技术、质量、安全等问题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我单位及时组织集体决策会议，第一时间解决有关问题。项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目监管机制的形成，科学有效地推进区文化馆业务工作的顺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利实施，确保项目能够圆满完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成。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6880" algn="l" rtl="0" eaLnBrk="0">
              <a:lnSpc>
                <a:spcPct val="88000"/>
              </a:lnSpc>
              <a:spcBef>
                <a:spcPts val="1135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3.资产管理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63550" algn="l" rtl="0" eaLnBrk="0">
              <a:lnSpc>
                <a:spcPct val="88000"/>
              </a:lnSpc>
              <a:spcBef>
                <a:spcPts val="1310"/>
              </a:spcBef>
            </a:pP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</a:t>
            </a:r>
            <a:r>
              <a:rPr sz="1500" kern="0" spc="2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)</a:t>
            </a:r>
            <a:r>
              <a:rPr sz="1500" kern="0" spc="1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资产管理安全性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5875" indent="415925" algn="l" rtl="0" eaLnBrk="0">
              <a:lnSpc>
                <a:spcPct val="160000"/>
              </a:lnSpc>
              <a:spcBef>
                <a:spcPts val="300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我单位严格按照《深圳市龙岗区文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化广电旅游体育局固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定资产管理办法》制度执行资产管理工作，对资产进行定期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或不定期的清查盘点，</a:t>
            </a:r>
            <a:r>
              <a:rPr sz="1500" kern="0" spc="-3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以保证账实相符。</a:t>
            </a:r>
            <a:r>
              <a:rPr sz="1500" kern="0" spc="-4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截至</a:t>
            </a:r>
            <a:r>
              <a:rPr sz="1500" kern="0" spc="-1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月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31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日，我单位资产总额为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411.84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万元，其中：流动资产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30.04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万元，非流动资产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381.8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万元。我单位国有资产管理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规范化、科学化、精细化，国有资产运营安全并合理使用。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63550" algn="l" rtl="0" eaLnBrk="0">
              <a:lnSpc>
                <a:spcPct val="88000"/>
              </a:lnSpc>
              <a:spcBef>
                <a:spcPts val="1140"/>
              </a:spcBef>
            </a:pP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(</a:t>
            </a:r>
            <a:r>
              <a:rPr sz="1500" kern="0" spc="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)</a:t>
            </a:r>
            <a:r>
              <a:rPr sz="1500" kern="0" spc="2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固定资产利用率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2700" indent="405765" algn="l" rtl="0" eaLnBrk="0">
              <a:lnSpc>
                <a:spcPct val="160000"/>
              </a:lnSpc>
              <a:spcBef>
                <a:spcPts val="250"/>
              </a:spcBef>
            </a:pPr>
            <a:r>
              <a:rPr sz="1500" kern="0" spc="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根据</a:t>
            </a:r>
            <a:r>
              <a:rPr sz="1500" kern="0" spc="-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年度资产年报可知固定资产账面原值为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714.95</a:t>
            </a:r>
            <a:r>
              <a:rPr sz="1500" kern="0" spc="-2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万元，实际在用固定资产为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714.9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</a:t>
            </a:r>
            <a:r>
              <a:rPr sz="1500" kern="0" spc="-2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万元，无出租出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借、</a:t>
            </a:r>
            <a:r>
              <a:rPr sz="1500" kern="0" spc="-4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闲置和待处置的固定资产，</a:t>
            </a:r>
            <a:r>
              <a:rPr sz="1500" kern="0" spc="-4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固定资产利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用率达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100%。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4000"/>
              </a:lnSpc>
            </a:pPr>
            <a:endParaRPr sz="9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27990" algn="l" rtl="0" eaLnBrk="0">
              <a:lnSpc>
                <a:spcPct val="88000"/>
              </a:lnSpc>
              <a:spcBef>
                <a:spcPts val="5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4.人员管理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2" name="textbox 32"/>
          <p:cNvSpPr/>
          <p:nvPr/>
        </p:nvSpPr>
        <p:spPr>
          <a:xfrm>
            <a:off x="1134307" y="9812287"/>
            <a:ext cx="464184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4"/>
          <p:cNvSpPr/>
          <p:nvPr/>
        </p:nvSpPr>
        <p:spPr>
          <a:xfrm>
            <a:off x="1131633" y="1023260"/>
            <a:ext cx="5275579" cy="8468359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426085" algn="l" rtl="0" eaLnBrk="0">
              <a:lnSpc>
                <a:spcPct val="88000"/>
              </a:lnSpc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截</a:t>
            </a:r>
            <a:r>
              <a:rPr lang="zh-CN"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至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</a:t>
            </a:r>
            <a:r>
              <a:rPr sz="1500" kern="0" spc="-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</a:t>
            </a:r>
            <a:r>
              <a:rPr sz="1500" kern="0" spc="-1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月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31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日，</a:t>
            </a:r>
            <a:r>
              <a:rPr sz="1500" kern="0" spc="-4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我单位核定事业编制数</a:t>
            </a:r>
            <a:r>
              <a:rPr sz="1500" kern="0" spc="-1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16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3495" indent="-4445" algn="l" rtl="0" eaLnBrk="0">
              <a:lnSpc>
                <a:spcPct val="164000"/>
              </a:lnSpc>
              <a:spcBef>
                <a:spcPts val="45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人，实有在编人数</a:t>
            </a:r>
            <a:r>
              <a:rPr sz="1500" kern="0" spc="-1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</a:t>
            </a:r>
            <a:r>
              <a:rPr sz="1500" kern="0" spc="-2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人，从基本支出工资福利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列支的雇员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（含老工勤）8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人，财政供养控制率</a:t>
            </a:r>
            <a:r>
              <a:rPr sz="1500" kern="0" spc="-1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87.5%，编外人员控制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率为</a:t>
            </a:r>
            <a:r>
              <a:rPr sz="1500" kern="0" spc="-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36.36%。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33070" algn="l" rtl="0" eaLnBrk="0">
              <a:lnSpc>
                <a:spcPct val="88000"/>
              </a:lnSpc>
              <a:spcBef>
                <a:spcPts val="1120"/>
              </a:spcBef>
            </a:pP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5.制度管理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17145" indent="411480" algn="l" rtl="0" eaLnBrk="0">
              <a:lnSpc>
                <a:spcPct val="160000"/>
              </a:lnSpc>
              <a:spcBef>
                <a:spcPts val="32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为进一步提高区我单位内部控制管理水平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，规范内部工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-2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作流程，我单位根据《行政事业单位内部控制规范（</a:t>
            </a:r>
            <a:r>
              <a:rPr sz="1500" kern="0" spc="-3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试行）》，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参照主管部门深圳市龙岗区文化广电旅游体育局的财务、资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产、合同采购等各项内部控制管理制度，制定《深圳市龙岗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区青少年业余体校内部控制制度》，内容涵盖预算管理、财</a:t>
            </a:r>
            <a:r>
              <a:rPr sz="1500" kern="0" spc="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务管理、采购管理、资产管理合同管理等业务活动，使得部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门运行有效、工作流程明确有序、透明公正。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426085" algn="l" rtl="0" eaLnBrk="0">
              <a:lnSpc>
                <a:spcPct val="90000"/>
              </a:lnSpc>
              <a:spcBef>
                <a:spcPts val="1120"/>
              </a:spcBef>
            </a:pP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二、部门主要履职绩效分析</a:t>
            </a:r>
            <a:endParaRPr sz="15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537210" algn="l" rtl="0" eaLnBrk="0">
              <a:lnSpc>
                <a:spcPct val="92000"/>
              </a:lnSpc>
              <a:spcBef>
                <a:spcPts val="1290"/>
              </a:spcBef>
            </a:pPr>
            <a:r>
              <a:rPr sz="1500" b="1" kern="0" spc="-20" dirty="0">
                <a:solidFill>
                  <a:srgbClr val="000000">
                    <a:alpha val="100000"/>
                  </a:srgb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（一）主要履职目标</a:t>
            </a:r>
            <a:endParaRPr sz="15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16510" indent="414020" algn="l" rtl="0" eaLnBrk="0">
              <a:lnSpc>
                <a:spcPct val="160000"/>
              </a:lnSpc>
              <a:spcBef>
                <a:spcPts val="180"/>
              </a:spcBef>
            </a:pP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2022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1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年，本单位根</a:t>
            </a:r>
            <a:r>
              <a:rPr sz="1500" kern="0" spc="10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据部门的主要工作职责，确定了年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度履职目标，制定了年度工作计划，并将年度计划分解落实</a:t>
            </a:r>
            <a:r>
              <a:rPr sz="1500" kern="0" spc="5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至各预算项目，主要履职目标如下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23495" indent="411480" algn="l" rtl="0" eaLnBrk="0">
              <a:lnSpc>
                <a:spcPct val="148000"/>
              </a:lnSpc>
              <a:spcBef>
                <a:spcPts val="950"/>
              </a:spcBef>
            </a:pP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1.以完成“十四五”规划战略目标任务和“双区”建设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为年度工作计划出发点，结合深圳市第十一届运动会备战要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9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求，对新周期训练工作进行全面布局，全力推进</a:t>
            </a:r>
            <a:r>
              <a:rPr sz="1500" kern="0" spc="8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algn="l" rtl="0" eaLnBrk="0">
              <a:lnSpc>
                <a:spcPct val="103000"/>
              </a:lnSpc>
            </a:pPr>
            <a:endParaRPr sz="1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23495" indent="406400" algn="l" rtl="0" eaLnBrk="0">
              <a:lnSpc>
                <a:spcPct val="148000"/>
              </a:lnSpc>
              <a:spcBef>
                <a:spcPts val="5"/>
              </a:spcBef>
            </a:pP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2.继续推进区体校、区青</a:t>
            </a:r>
            <a:r>
              <a:rPr sz="1500" kern="0" spc="6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少年训练基地基础建设的落地</a:t>
            </a:r>
            <a:r>
              <a:rPr sz="1500" kern="0" spc="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步伐。通过区青少年训练中心训练方式的引入，和增加教练</a:t>
            </a:r>
            <a:r>
              <a:rPr sz="1500" kern="0" spc="-1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sz="1500" kern="0" spc="70" dirty="0">
                <a:solidFill>
                  <a:srgbClr val="000000">
                    <a:alpha val="100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员在岗人数、改善教练员人才结构，继续加快重点项目、高</a:t>
            </a:r>
            <a:endParaRPr sz="1500" dirty="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6" name="textbox 36"/>
          <p:cNvSpPr/>
          <p:nvPr/>
        </p:nvSpPr>
        <p:spPr>
          <a:xfrm>
            <a:off x="5966911" y="9812287"/>
            <a:ext cx="466090" cy="203834"/>
          </a:xfrm>
          <a:prstGeom prst="rect">
            <a:avLst/>
          </a:prstGeom>
          <a:noFill/>
          <a:ln w="0" cap="flat">
            <a:noFill/>
            <a:prstDash val="solid"/>
            <a:miter lim="0"/>
          </a:ln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sz="100" dirty="0">
              <a:latin typeface="Arial" panose="020B0604020202020204"/>
              <a:ea typeface="Arial" panose="020B0604020202020204"/>
              <a:cs typeface="Arial" panose="020B0604020202020204"/>
            </a:endParaRPr>
          </a:p>
          <a:p>
            <a:pPr marL="12700" algn="l" rtl="0" eaLnBrk="0">
              <a:lnSpc>
                <a:spcPct val="84000"/>
              </a:lnSpc>
            </a:pP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r>
              <a:rPr sz="1400" kern="0" spc="6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</a:t>
            </a:r>
            <a:r>
              <a:rPr sz="1400" kern="0" spc="5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1400" kern="0" spc="-40" dirty="0">
                <a:solidFill>
                  <a:srgbClr val="00000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-</a:t>
            </a:r>
            <a:endParaRPr sz="1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9068</Words>
  <Application>WPS 演示</Application>
  <PresentationFormat/>
  <Paragraphs>248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宋体</vt:lpstr>
      <vt:lpstr>Wingdings</vt:lpstr>
      <vt:lpstr>Arial</vt:lpstr>
      <vt:lpstr>仿宋</vt:lpstr>
      <vt:lpstr>黑体</vt:lpstr>
      <vt:lpstr>楷体</vt:lpstr>
      <vt:lpstr>微软雅黑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桂鑫</dc:creator>
  <cp:lastModifiedBy>小曾</cp:lastModifiedBy>
  <cp:revision>2</cp:revision>
  <dcterms:created xsi:type="dcterms:W3CDTF">2025-06-04T08:54:52Z</dcterms:created>
  <dcterms:modified xsi:type="dcterms:W3CDTF">2025-06-04T08:55:27Z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wqlLaW5nc29mdCBQREYgdG8gV1BTIDExMA</vt:lpwstr>
  </property>
  <property fmtid="{D5CDD505-2E9C-101B-9397-08002B2CF9AE}" pid="3" name="Created">
    <vt:filetime>2025-06-04T16:54:04Z</vt:filetime>
  </property>
  <property fmtid="{D5CDD505-2E9C-101B-9397-08002B2CF9AE}" pid="4" name="ICV">
    <vt:lpwstr>F998D8B670724ED2A070E2516A7BA271_13</vt:lpwstr>
  </property>
  <property fmtid="{D5CDD505-2E9C-101B-9397-08002B2CF9AE}" pid="5" name="KSOProductBuildVer">
    <vt:lpwstr>2052-12.1.0.21171</vt:lpwstr>
  </property>
</Properties>
</file>