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2616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418" y="-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1DD5-DD38-4C09-B91F-39C403417F1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92350" y="1143000"/>
            <a:ext cx="2273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0EAD0-56B7-4596-9E5C-F7D86A66C7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7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&lt;#&gt;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AFDCDA-3AFF-4F03-90F3-B2B22F880E0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44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13299" y="9794178"/>
            <a:ext cx="1814195" cy="127000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rgbClr val="414042"/>
                </a:solidFill>
                <a:latin typeface="Huawei Sans Medium"/>
                <a:cs typeface="Huawei Sans Medium"/>
              </a:defRPr>
            </a:lvl1pPr>
          </a:lstStyle>
          <a:p>
            <a:pPr marL="12700">
              <a:lnSpc>
                <a:spcPct val="100000"/>
              </a:lnSpc>
            </a:pPr>
            <a:endParaRPr spc="-2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543288"/>
            <a:ext cx="1739455" cy="51308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7"/>
          </p:nvPr>
        </p:nvSpPr>
        <p:spPr>
          <a:xfrm>
            <a:off x="6902450" y="9617401"/>
            <a:ext cx="189230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414042"/>
                </a:solidFill>
                <a:latin typeface="Huawei Sans Medium"/>
                <a:cs typeface="Huawei Sans Medium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19113" y="546100"/>
            <a:ext cx="6518275" cy="198437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4941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底纹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"/>
          <a:stretch/>
        </p:blipFill>
        <p:spPr bwMode="auto">
          <a:xfrm>
            <a:off x="-1587" y="794"/>
            <a:ext cx="7559675" cy="1026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2"/>
          <p:cNvSpPr txBox="1"/>
          <p:nvPr userDrawn="1"/>
        </p:nvSpPr>
        <p:spPr>
          <a:xfrm>
            <a:off x="623298" y="443715"/>
            <a:ext cx="4526552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lang="en-US" altLang="zh-CN" sz="1100" spc="80" dirty="0" err="1">
                <a:solidFill>
                  <a:srgbClr val="C00000"/>
                </a:solidFill>
                <a:latin typeface="Huawei Sans" panose="020C0503030203020204" pitchFamily="34" charset="0"/>
                <a:ea typeface="方正兰亭中黑简体" panose="02000000000000000000" pitchFamily="2" charset="-122"/>
                <a:cs typeface="Huawei Sans" panose="020C0503030203020204" pitchFamily="34" charset="0"/>
              </a:rPr>
              <a:t>FusionPower</a:t>
            </a:r>
            <a:r>
              <a:rPr lang="zh-CN" altLang="en-US" sz="1100" spc="80" dirty="0">
                <a:solidFill>
                  <a:srgbClr val="C00000"/>
                </a:solidFill>
                <a:latin typeface="方正兰亭中黑简体" panose="02000000000000000000" pitchFamily="2" charset="-122"/>
                <a:ea typeface="方正兰亭中黑简体" panose="02000000000000000000" pitchFamily="2" charset="-122"/>
                <a:cs typeface="方正兰亭黑简体"/>
              </a:rPr>
              <a:t>智能供电解决方案</a:t>
            </a:r>
          </a:p>
        </p:txBody>
      </p:sp>
      <p:sp>
        <p:nvSpPr>
          <p:cNvPr id="9" name="object 3"/>
          <p:cNvSpPr/>
          <p:nvPr userDrawn="1"/>
        </p:nvSpPr>
        <p:spPr>
          <a:xfrm>
            <a:off x="0" y="369000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005" y="0"/>
                </a:lnTo>
              </a:path>
            </a:pathLst>
          </a:custGeom>
          <a:ln w="25400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 userDrawn="1"/>
        </p:nvSpPr>
        <p:spPr>
          <a:xfrm>
            <a:off x="0" y="670800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005" y="0"/>
                </a:lnTo>
              </a:path>
            </a:pathLst>
          </a:custGeom>
          <a:ln w="12700">
            <a:solidFill>
              <a:srgbClr val="808285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1587" y="9930130"/>
            <a:ext cx="7556501" cy="69850"/>
            <a:chOff x="1587" y="9705975"/>
            <a:chExt cx="7556501" cy="69850"/>
          </a:xfrm>
        </p:grpSpPr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6500813" y="9705975"/>
              <a:ext cx="1057275" cy="69850"/>
            </a:xfrm>
            <a:custGeom>
              <a:avLst/>
              <a:gdLst>
                <a:gd name="T0" fmla="*/ 30 w 666"/>
                <a:gd name="T1" fmla="*/ 0 h 44"/>
                <a:gd name="T2" fmla="*/ 0 w 666"/>
                <a:gd name="T3" fmla="*/ 44 h 44"/>
                <a:gd name="T4" fmla="*/ 666 w 666"/>
                <a:gd name="T5" fmla="*/ 44 h 44"/>
                <a:gd name="T6" fmla="*/ 666 w 666"/>
                <a:gd name="T7" fmla="*/ 0 h 44"/>
                <a:gd name="T8" fmla="*/ 30 w 666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6" h="44">
                  <a:moveTo>
                    <a:pt x="30" y="0"/>
                  </a:moveTo>
                  <a:lnTo>
                    <a:pt x="0" y="44"/>
                  </a:lnTo>
                  <a:lnTo>
                    <a:pt x="666" y="44"/>
                  </a:lnTo>
                  <a:lnTo>
                    <a:pt x="66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C7000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1587" y="9705975"/>
              <a:ext cx="1057275" cy="69850"/>
            </a:xfrm>
            <a:custGeom>
              <a:avLst/>
              <a:gdLst>
                <a:gd name="T0" fmla="*/ 0 w 666"/>
                <a:gd name="T1" fmla="*/ 0 h 44"/>
                <a:gd name="T2" fmla="*/ 0 w 666"/>
                <a:gd name="T3" fmla="*/ 44 h 44"/>
                <a:gd name="T4" fmla="*/ 636 w 666"/>
                <a:gd name="T5" fmla="*/ 44 h 44"/>
                <a:gd name="T6" fmla="*/ 666 w 666"/>
                <a:gd name="T7" fmla="*/ 0 h 44"/>
                <a:gd name="T8" fmla="*/ 0 w 666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6" h="44">
                  <a:moveTo>
                    <a:pt x="0" y="0"/>
                  </a:moveTo>
                  <a:lnTo>
                    <a:pt x="0" y="44"/>
                  </a:lnTo>
                  <a:lnTo>
                    <a:pt x="636" y="44"/>
                  </a:lnTo>
                  <a:lnTo>
                    <a:pt x="6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000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1049337" y="9705975"/>
              <a:ext cx="5461001" cy="69850"/>
            </a:xfrm>
            <a:custGeom>
              <a:avLst/>
              <a:gdLst>
                <a:gd name="T0" fmla="*/ 30 w 3440"/>
                <a:gd name="T1" fmla="*/ 0 h 44"/>
                <a:gd name="T2" fmla="*/ 0 w 3440"/>
                <a:gd name="T3" fmla="*/ 44 h 44"/>
                <a:gd name="T4" fmla="*/ 3410 w 3440"/>
                <a:gd name="T5" fmla="*/ 44 h 44"/>
                <a:gd name="T6" fmla="*/ 3440 w 3440"/>
                <a:gd name="T7" fmla="*/ 0 h 44"/>
                <a:gd name="T8" fmla="*/ 30 w 3440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0" h="44">
                  <a:moveTo>
                    <a:pt x="30" y="0"/>
                  </a:moveTo>
                  <a:lnTo>
                    <a:pt x="0" y="44"/>
                  </a:lnTo>
                  <a:lnTo>
                    <a:pt x="3410" y="44"/>
                  </a:lnTo>
                  <a:lnTo>
                    <a:pt x="344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723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4"/>
          <p:cNvSpPr txBox="1"/>
          <p:nvPr/>
        </p:nvSpPr>
        <p:spPr>
          <a:xfrm>
            <a:off x="707299" y="975468"/>
            <a:ext cx="1697581" cy="6668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dirty="0">
                <a:latin typeface="Huawei Sans" panose="020C0503030203020204" pitchFamily="34" charset="0"/>
                <a:ea typeface="方正兰亭细黑简体" panose="02000000000000000000" pitchFamily="2" charset="-122"/>
                <a:cs typeface="Huawei Sans" panose="020C0503030203020204" pitchFamily="34" charset="0"/>
              </a:rPr>
              <a:t>UPS5000-E</a:t>
            </a:r>
            <a:r>
              <a:rPr lang="en-US" sz="2650" b="1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"/>
              </a:rPr>
              <a:t>(50-800 kVA)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方正兰亭细黑简体" panose="02000000000000000000" pitchFamily="2" charset="-122"/>
              <a:ea typeface="方正兰亭细黑简体" panose="02000000000000000000" pitchFamily="2" charset="-122"/>
              <a:cs typeface="Huawei Sans"/>
            </a:endParaRPr>
          </a:p>
        </p:txBody>
      </p:sp>
      <p:sp>
        <p:nvSpPr>
          <p:cNvPr id="57" name="object 5"/>
          <p:cNvSpPr txBox="1"/>
          <p:nvPr/>
        </p:nvSpPr>
        <p:spPr>
          <a:xfrm>
            <a:off x="730250" y="2069099"/>
            <a:ext cx="3375751" cy="1017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150000"/>
              </a:lnSpc>
            </a:pP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UPS5000-E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系列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(50</a:t>
            </a:r>
            <a:r>
              <a:rPr lang="zh-CN" altLang="en-US" sz="900" baseline="3472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～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800kVA)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为华为融合了在数字技术与电力电 子技术的优势推出的新型模块化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，基于高性能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DSP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的全数字控 制与高速通信技术实现业界最优扩展性和可用性。其优异的可用 性、高效率及智能化设计完美匹配了云计算时代数据中心快速灵 活、高效运营的需求。</a:t>
            </a:r>
          </a:p>
        </p:txBody>
      </p:sp>
      <p:sp>
        <p:nvSpPr>
          <p:cNvPr id="58" name="object 7"/>
          <p:cNvSpPr txBox="1"/>
          <p:nvPr/>
        </p:nvSpPr>
        <p:spPr>
          <a:xfrm>
            <a:off x="722539" y="1778000"/>
            <a:ext cx="7258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1400" b="1" dirty="0">
                <a:solidFill>
                  <a:srgbClr val="C7000B"/>
                </a:solidFill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"/>
              </a:rPr>
              <a:t>产品简介</a:t>
            </a:r>
            <a:endParaRPr sz="1400" dirty="0">
              <a:solidFill>
                <a:srgbClr val="C7000B"/>
              </a:solidFill>
              <a:latin typeface="方正兰亭细黑简体" panose="02000000000000000000" pitchFamily="2" charset="-122"/>
              <a:ea typeface="方正兰亭细黑简体" panose="02000000000000000000" pitchFamily="2" charset="-122"/>
              <a:cs typeface="Huawei Sans"/>
            </a:endParaRPr>
          </a:p>
        </p:txBody>
      </p:sp>
      <p:sp>
        <p:nvSpPr>
          <p:cNvPr id="59" name="object 5"/>
          <p:cNvSpPr txBox="1"/>
          <p:nvPr/>
        </p:nvSpPr>
        <p:spPr>
          <a:xfrm>
            <a:off x="724540" y="3643888"/>
            <a:ext cx="3375751" cy="67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000" marR="5080" indent="-108000" algn="just">
              <a:lnSpc>
                <a:spcPct val="150000"/>
              </a:lnSpc>
              <a:spcBef>
                <a:spcPts val="320"/>
              </a:spcBef>
              <a:buFont typeface="Arial" pitchFamily="34" charset="0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大型数据中心，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IDC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机房</a:t>
            </a:r>
          </a:p>
          <a:p>
            <a:pPr marL="108000" marR="5080" indent="-108000" algn="just">
              <a:lnSpc>
                <a:spcPct val="150000"/>
              </a:lnSpc>
              <a:spcBef>
                <a:spcPts val="320"/>
              </a:spcBef>
              <a:buFont typeface="Arial" pitchFamily="34" charset="0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容灾备份中心</a:t>
            </a:r>
          </a:p>
          <a:p>
            <a:pPr marL="108000" marR="5080" indent="-108000" algn="just">
              <a:lnSpc>
                <a:spcPct val="150000"/>
              </a:lnSpc>
              <a:spcBef>
                <a:spcPts val="320"/>
              </a:spcBef>
              <a:buFont typeface="Arial" pitchFamily="34" charset="0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企业总部数据中心</a:t>
            </a:r>
          </a:p>
        </p:txBody>
      </p:sp>
      <p:sp>
        <p:nvSpPr>
          <p:cNvPr id="60" name="object 7"/>
          <p:cNvSpPr txBox="1"/>
          <p:nvPr/>
        </p:nvSpPr>
        <p:spPr>
          <a:xfrm>
            <a:off x="714919" y="3302000"/>
            <a:ext cx="7258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1400" b="1" dirty="0">
                <a:solidFill>
                  <a:srgbClr val="C00000"/>
                </a:solidFill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"/>
              </a:rPr>
              <a:t>应用场景</a:t>
            </a:r>
            <a:endParaRPr sz="1400" dirty="0">
              <a:solidFill>
                <a:srgbClr val="C00000"/>
              </a:solidFill>
              <a:latin typeface="方正兰亭细黑简体" panose="02000000000000000000" pitchFamily="2" charset="-122"/>
              <a:ea typeface="方正兰亭细黑简体" panose="02000000000000000000" pitchFamily="2" charset="-122"/>
              <a:cs typeface="Huawei Sans"/>
            </a:endParaRPr>
          </a:p>
        </p:txBody>
      </p:sp>
      <p:sp>
        <p:nvSpPr>
          <p:cNvPr id="61" name="object 5"/>
          <p:cNvSpPr txBox="1"/>
          <p:nvPr/>
        </p:nvSpPr>
        <p:spPr>
          <a:xfrm>
            <a:off x="730250" y="4929476"/>
            <a:ext cx="3528151" cy="421910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900" b="1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可靠</a:t>
            </a:r>
          </a:p>
          <a:p>
            <a:pPr marL="108000" marR="5080" indent="-108000" algn="just">
              <a:lnSpc>
                <a:spcPct val="150000"/>
              </a:lnSpc>
              <a:buFont typeface="Arial" pitchFamily="34" charset="0"/>
              <a:buChar char="•"/>
              <a:tabLst>
                <a:tab pos="156845" algn="l"/>
              </a:tabLst>
            </a:pP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功率、旁路、控制模块全冗余设计，无任何单点故障</a:t>
            </a:r>
          </a:p>
          <a:p>
            <a:pPr marL="108000" marR="5080" indent="-108000" algn="just">
              <a:lnSpc>
                <a:spcPct val="150000"/>
              </a:lnSpc>
              <a:buFont typeface="Arial" pitchFamily="34" charset="0"/>
              <a:buChar char="•"/>
              <a:tabLst>
                <a:tab pos="156845" algn="l"/>
              </a:tabLst>
            </a:pP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138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～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485VAC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宽输入电压范围，适应各种恶劣电网</a:t>
            </a:r>
          </a:p>
          <a:p>
            <a:pPr marL="108000" marR="5080" indent="-108000" algn="just">
              <a:lnSpc>
                <a:spcPct val="150000"/>
              </a:lnSpc>
              <a:buFont typeface="Arial" pitchFamily="34" charset="0"/>
              <a:buChar char="•"/>
              <a:tabLst>
                <a:tab pos="156845" algn="l"/>
              </a:tabLst>
            </a:pP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PF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（感性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/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容性）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0.5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以上不降额，完美匹配各种负载</a:t>
            </a:r>
          </a:p>
          <a:p>
            <a:pPr marL="108000" marR="5080" indent="-108000" algn="just">
              <a:lnSpc>
                <a:spcPct val="150000"/>
              </a:lnSpc>
              <a:buFont typeface="Arial" pitchFamily="34" charset="0"/>
              <a:buChar char="•"/>
              <a:tabLst>
                <a:tab pos="156845" algn="l"/>
              </a:tabLst>
            </a:pPr>
            <a:r>
              <a:rPr lang="en-US" altLang="zh-CN" sz="900" dirty="0" err="1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iPower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 Light" panose="020C0303030203020204" pitchFamily="34" charset="0"/>
                <a:sym typeface="+mn-lt"/>
              </a:rPr>
              <a:t>故障预警功能，电池、电容以及风扇等关键部件失效 预警，防止故障扩大</a:t>
            </a:r>
            <a:endParaRPr lang="en-US" altLang="zh-CN" sz="900" dirty="0">
              <a:latin typeface="方正兰亭细黑简体" panose="02000000000000000000" pitchFamily="2" charset="-122"/>
              <a:ea typeface="方正兰亭细黑简体" panose="02000000000000000000" pitchFamily="2" charset="-122"/>
              <a:cs typeface="Huawei Sans Light" panose="020C0303030203020204" pitchFamily="34" charset="0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900" b="1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高效</a:t>
            </a:r>
          </a:p>
          <a:p>
            <a:pPr marL="156210" marR="6985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数据中心最常用负载率高效，在线模式下效率高达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96%</a:t>
            </a:r>
            <a:endParaRPr lang="zh-CN" altLang="en-US" sz="900" dirty="0">
              <a:latin typeface="方正兰亭细黑简体" panose="02000000000000000000" pitchFamily="2" charset="-122"/>
              <a:ea typeface="方正兰亭细黑简体" panose="02000000000000000000" pitchFamily="2" charset="-122"/>
              <a:cs typeface="+mn-ea"/>
              <a:sym typeface="+mn-lt"/>
            </a:endParaRPr>
          </a:p>
          <a:p>
            <a:pPr marL="156210" marR="5080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低载高效，极低负载率下情况下，智能轮换休眠技术，确保冗 余同时提升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效率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3%</a:t>
            </a:r>
            <a:r>
              <a:rPr lang="zh-CN" altLang="en-US" sz="1200" baseline="3472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～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5%</a:t>
            </a:r>
            <a:endParaRPr lang="zh-CN" altLang="en-US" sz="900" dirty="0">
              <a:latin typeface="方正兰亭细黑简体" panose="02000000000000000000" pitchFamily="2" charset="-122"/>
              <a:ea typeface="方正兰亭细黑简体" panose="02000000000000000000" pitchFamily="2" charset="-122"/>
              <a:cs typeface="+mn-ea"/>
              <a:sym typeface="+mn-lt"/>
            </a:endParaRPr>
          </a:p>
          <a:p>
            <a:pPr marL="156210" marR="8890" indent="-143510">
              <a:lnSpc>
                <a:spcPts val="1400"/>
              </a:lnSpc>
              <a:spcBef>
                <a:spcPts val="95"/>
              </a:spcBef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空间利用高效，单机容量最大可达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800kVA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，节约占地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50%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，更多 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IT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设备空间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900" b="1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简单</a:t>
            </a:r>
          </a:p>
          <a:p>
            <a:pPr marL="156210" marR="5080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模块热插拔设计，功率、旁路、控制模块均支持热拔插，普通 工程师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5min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完成维护</a:t>
            </a:r>
          </a:p>
          <a:p>
            <a:pPr marL="156210" marR="11430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按需平滑扩容，单机可扩容至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800kVA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，可有效降低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初期投 资，提升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运行效率</a:t>
            </a:r>
          </a:p>
          <a:p>
            <a:pPr marL="156210" marR="6985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供配电状态实时监控，</a:t>
            </a:r>
            <a:r>
              <a:rPr lang="en-US" altLang="zh-CN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</a:t>
            </a:r>
            <a:r>
              <a:rPr lang="zh-CN" altLang="en-US" sz="9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供配电系统核心参数自动巡检，免除 人工巡视</a:t>
            </a:r>
          </a:p>
          <a:p>
            <a:pPr marL="156210" marR="5080" indent="-143510">
              <a:lnSpc>
                <a:spcPct val="129700"/>
              </a:lnSpc>
              <a:buFont typeface="Arial"/>
              <a:buChar char="•"/>
              <a:tabLst>
                <a:tab pos="156845" algn="l"/>
              </a:tabLst>
            </a:pPr>
            <a:endParaRPr lang="zh-CN" altLang="en-US" sz="900" dirty="0">
              <a:latin typeface="方正兰亭细黑简体" panose="02000000000000000000" pitchFamily="2" charset="-122"/>
              <a:ea typeface="方正兰亭细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62" name="object 7"/>
          <p:cNvSpPr txBox="1"/>
          <p:nvPr/>
        </p:nvSpPr>
        <p:spPr>
          <a:xfrm>
            <a:off x="707299" y="4513953"/>
            <a:ext cx="9361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700"/>
            <a:r>
              <a:rPr lang="zh-CN" altLang="en-US" sz="1400" b="1" dirty="0">
                <a:solidFill>
                  <a:srgbClr val="C00000"/>
                </a:solidFill>
                <a:latin typeface="方正兰亭细黑简体" panose="02000000000000000000" pitchFamily="2" charset="-122"/>
                <a:ea typeface="方正兰亭细黑简体" panose="02000000000000000000" pitchFamily="2" charset="-122"/>
                <a:cs typeface="方正兰亭黑简体"/>
              </a:rPr>
              <a:t>价值与特性</a:t>
            </a:r>
          </a:p>
        </p:txBody>
      </p:sp>
      <p:grpSp>
        <p:nvGrpSpPr>
          <p:cNvPr id="63" name="组合 62"/>
          <p:cNvGrpSpPr/>
          <p:nvPr/>
        </p:nvGrpSpPr>
        <p:grpSpPr>
          <a:xfrm>
            <a:off x="735237" y="2021840"/>
            <a:ext cx="3369599" cy="36000"/>
            <a:chOff x="719997" y="2768600"/>
            <a:chExt cx="3369599" cy="36000"/>
          </a:xfrm>
        </p:grpSpPr>
        <p:sp>
          <p:nvSpPr>
            <p:cNvPr id="64" name="矩形 63"/>
            <p:cNvSpPr/>
            <p:nvPr/>
          </p:nvSpPr>
          <p:spPr>
            <a:xfrm>
              <a:off x="719997" y="2768600"/>
              <a:ext cx="432000" cy="36000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简体" panose="02000000000000000000" pitchFamily="2" charset="-122"/>
                <a:ea typeface="方正兰亭细黑简体" panose="02000000000000000000" pitchFamily="2" charset="-122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719997" y="2768600"/>
              <a:ext cx="3369599" cy="0"/>
            </a:xfrm>
            <a:prstGeom prst="line">
              <a:avLst/>
            </a:prstGeom>
            <a:ln>
              <a:solidFill>
                <a:srgbClr val="C7000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组合 65"/>
          <p:cNvGrpSpPr/>
          <p:nvPr/>
        </p:nvGrpSpPr>
        <p:grpSpPr>
          <a:xfrm>
            <a:off x="727617" y="3545840"/>
            <a:ext cx="3369599" cy="36000"/>
            <a:chOff x="719997" y="2768600"/>
            <a:chExt cx="3369599" cy="36000"/>
          </a:xfrm>
        </p:grpSpPr>
        <p:sp>
          <p:nvSpPr>
            <p:cNvPr id="67" name="矩形 66"/>
            <p:cNvSpPr/>
            <p:nvPr/>
          </p:nvSpPr>
          <p:spPr>
            <a:xfrm>
              <a:off x="719997" y="2768600"/>
              <a:ext cx="432000" cy="36000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简体" panose="02000000000000000000" pitchFamily="2" charset="-122"/>
                <a:ea typeface="方正兰亭细黑简体" panose="02000000000000000000" pitchFamily="2" charset="-122"/>
              </a:endParaRPr>
            </a:p>
          </p:txBody>
        </p:sp>
        <p:cxnSp>
          <p:nvCxnSpPr>
            <p:cNvPr id="68" name="直接连接符 67"/>
            <p:cNvCxnSpPr/>
            <p:nvPr/>
          </p:nvCxnSpPr>
          <p:spPr>
            <a:xfrm>
              <a:off x="719997" y="2768600"/>
              <a:ext cx="3369599" cy="0"/>
            </a:xfrm>
            <a:prstGeom prst="line">
              <a:avLst/>
            </a:prstGeom>
            <a:ln>
              <a:solidFill>
                <a:srgbClr val="C7000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719997" y="4814192"/>
            <a:ext cx="3369599" cy="36000"/>
            <a:chOff x="719997" y="2768600"/>
            <a:chExt cx="3369599" cy="36000"/>
          </a:xfrm>
        </p:grpSpPr>
        <p:sp>
          <p:nvSpPr>
            <p:cNvPr id="70" name="矩形 69"/>
            <p:cNvSpPr/>
            <p:nvPr/>
          </p:nvSpPr>
          <p:spPr>
            <a:xfrm>
              <a:off x="719997" y="2768600"/>
              <a:ext cx="432000" cy="36000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简体" panose="02000000000000000000" pitchFamily="2" charset="-122"/>
                <a:ea typeface="方正兰亭细黑简体" panose="02000000000000000000" pitchFamily="2" charset="-122"/>
              </a:endParaRPr>
            </a:p>
          </p:txBody>
        </p:sp>
        <p:cxnSp>
          <p:nvCxnSpPr>
            <p:cNvPr id="71" name="直接连接符 70"/>
            <p:cNvCxnSpPr/>
            <p:nvPr/>
          </p:nvCxnSpPr>
          <p:spPr>
            <a:xfrm>
              <a:off x="719997" y="2768600"/>
              <a:ext cx="3369599" cy="0"/>
            </a:xfrm>
            <a:prstGeom prst="line">
              <a:avLst/>
            </a:prstGeom>
            <a:ln>
              <a:solidFill>
                <a:srgbClr val="C7000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395" y="9080500"/>
            <a:ext cx="680212" cy="680212"/>
          </a:xfrm>
          <a:prstGeom prst="rect">
            <a:avLst/>
          </a:prstGeom>
        </p:spPr>
      </p:pic>
      <p:sp>
        <p:nvSpPr>
          <p:cNvPr id="28" name="object 15"/>
          <p:cNvSpPr/>
          <p:nvPr/>
        </p:nvSpPr>
        <p:spPr>
          <a:xfrm>
            <a:off x="5069061" y="2837663"/>
            <a:ext cx="1682770" cy="5897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细黑简体" panose="02000000000000000000" pitchFamily="2" charset="-122"/>
              <a:ea typeface="方正兰亭细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9" name="object 16"/>
          <p:cNvSpPr txBox="1"/>
          <p:nvPr/>
        </p:nvSpPr>
        <p:spPr>
          <a:xfrm>
            <a:off x="4944341" y="3463792"/>
            <a:ext cx="17659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功率模块：50kVA/3U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137" y="9170026"/>
            <a:ext cx="648000" cy="648000"/>
          </a:xfrm>
          <a:prstGeom prst="rect">
            <a:avLst/>
          </a:prstGeom>
        </p:spPr>
      </p:pic>
      <p:sp>
        <p:nvSpPr>
          <p:cNvPr id="43" name="object 18"/>
          <p:cNvSpPr txBox="1"/>
          <p:nvPr/>
        </p:nvSpPr>
        <p:spPr>
          <a:xfrm>
            <a:off x="4553453" y="6235308"/>
            <a:ext cx="127894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UPS5000-</a:t>
            </a:r>
            <a:r>
              <a:rPr lang="en-US"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E</a:t>
            </a: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-200/300kVA</a:t>
            </a:r>
          </a:p>
        </p:txBody>
      </p:sp>
      <p:sp>
        <p:nvSpPr>
          <p:cNvPr id="44" name="object 19"/>
          <p:cNvSpPr txBox="1"/>
          <p:nvPr/>
        </p:nvSpPr>
        <p:spPr>
          <a:xfrm>
            <a:off x="5941966" y="6235308"/>
            <a:ext cx="127894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UPS5000-</a:t>
            </a:r>
            <a:r>
              <a:rPr lang="en-US"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E</a:t>
            </a: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-400/500kVA</a:t>
            </a:r>
          </a:p>
        </p:txBody>
      </p:sp>
      <p:sp>
        <p:nvSpPr>
          <p:cNvPr id="45" name="object 20"/>
          <p:cNvSpPr txBox="1"/>
          <p:nvPr/>
        </p:nvSpPr>
        <p:spPr>
          <a:xfrm>
            <a:off x="4672671" y="8030007"/>
            <a:ext cx="1040513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UPS5000-</a:t>
            </a:r>
            <a:r>
              <a:rPr lang="en-US"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E</a:t>
            </a: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-600kVA</a:t>
            </a:r>
          </a:p>
        </p:txBody>
      </p:sp>
      <p:sp>
        <p:nvSpPr>
          <p:cNvPr id="46" name="object 21"/>
          <p:cNvSpPr txBox="1"/>
          <p:nvPr/>
        </p:nvSpPr>
        <p:spPr>
          <a:xfrm>
            <a:off x="6061184" y="8063980"/>
            <a:ext cx="1040513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UPS5000-</a:t>
            </a:r>
            <a:r>
              <a:rPr lang="en-US"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E</a:t>
            </a:r>
            <a:r>
              <a:rPr sz="800" dirty="0">
                <a:latin typeface="方正兰亭细黑简体" panose="02000000000000000000" pitchFamily="2" charset="-122"/>
                <a:ea typeface="方正兰亭细黑简体" panose="02000000000000000000" pitchFamily="2" charset="-122"/>
                <a:cs typeface="+mn-ea"/>
                <a:sym typeface="+mn-lt"/>
              </a:rPr>
              <a:t>-800kVA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66" y="6706725"/>
            <a:ext cx="1246245" cy="1231583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108" y="6706725"/>
            <a:ext cx="1166769" cy="1203701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753" y="4701689"/>
            <a:ext cx="989972" cy="1490520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115" y="4909268"/>
            <a:ext cx="761796" cy="111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8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7"/>
          <p:cNvSpPr txBox="1"/>
          <p:nvPr/>
        </p:nvSpPr>
        <p:spPr>
          <a:xfrm>
            <a:off x="707299" y="1050725"/>
            <a:ext cx="71814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1400" b="1" dirty="0">
                <a:solidFill>
                  <a:srgbClr val="C00000"/>
                </a:solidFill>
                <a:latin typeface="方正兰亭细黑简体" panose="02000000000000000000" pitchFamily="2" charset="-122"/>
                <a:ea typeface="方正兰亭细黑简体" panose="02000000000000000000" pitchFamily="2" charset="-122"/>
                <a:cs typeface="Huawei Sans"/>
              </a:rPr>
              <a:t>技术参数</a:t>
            </a:r>
            <a:endParaRPr lang="en-US" sz="1400" b="1" dirty="0">
              <a:solidFill>
                <a:srgbClr val="C00000"/>
              </a:solidFill>
              <a:latin typeface="方正兰亭细黑简体" panose="02000000000000000000" pitchFamily="2" charset="-122"/>
              <a:ea typeface="方正兰亭细黑简体" panose="02000000000000000000" pitchFamily="2" charset="-122"/>
              <a:cs typeface="Huawei Sans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19997" y="1314450"/>
            <a:ext cx="6106253" cy="36000"/>
            <a:chOff x="719997" y="2768600"/>
            <a:chExt cx="6106253" cy="36000"/>
          </a:xfrm>
        </p:grpSpPr>
        <p:sp>
          <p:nvSpPr>
            <p:cNvPr id="16" name="矩形 15"/>
            <p:cNvSpPr/>
            <p:nvPr/>
          </p:nvSpPr>
          <p:spPr>
            <a:xfrm>
              <a:off x="719997" y="2768600"/>
              <a:ext cx="432000" cy="36000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简体" panose="02000000000000000000" pitchFamily="2" charset="-122"/>
                <a:ea typeface="方正兰亭细黑简体" panose="02000000000000000000" pitchFamily="2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719997" y="2768600"/>
              <a:ext cx="6106253" cy="0"/>
            </a:xfrm>
            <a:prstGeom prst="line">
              <a:avLst/>
            </a:prstGeom>
            <a:ln>
              <a:solidFill>
                <a:srgbClr val="C7000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49604"/>
              </p:ext>
            </p:extLst>
          </p:nvPr>
        </p:nvGraphicFramePr>
        <p:xfrm>
          <a:off x="732156" y="1419490"/>
          <a:ext cx="5977694" cy="7047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959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型号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10033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144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UPS5000-E-200K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144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UPS5000-E-300K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144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UPS5000-E-400K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144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UPS5000-E-500K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144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UPS5000-E-600K</a:t>
                      </a:r>
                      <a:endParaRPr lang="en-US" altLang="zh-CN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144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UPS5000-E-800K</a:t>
                      </a:r>
                      <a:endParaRPr lang="en-US" altLang="zh-CN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568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额定容量 (kVA/kW)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6446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50～200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300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400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600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800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568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功率模块数目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1～4</a:t>
                      </a:r>
                      <a:endParaRPr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6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8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10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12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  <a:r>
                        <a:rPr lang="zh-CN" altLang="en-US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～</a:t>
                      </a:r>
                      <a:r>
                        <a:rPr lang="en-US" altLang="zh-CN" sz="800" b="1" spc="0" dirty="0">
                          <a:solidFill>
                            <a:srgbClr val="FFFFFF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16</a:t>
                      </a:r>
                      <a:endParaRPr lang="zh-CN" altLang="en-US" sz="800" b="1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68">
                <a:tc rowSpan="6">
                  <a:txBody>
                    <a:bodyPr/>
                    <a:lstStyle/>
                    <a:p>
                      <a:pPr marL="112395" marR="102870" algn="ctr">
                        <a:lnSpc>
                          <a:spcPct val="114599"/>
                        </a:lnSpc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主路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 输入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输入制式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3Ph+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N+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PE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额定输入电压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380/400/415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输入电压范围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138～485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；305～485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不降额，305～138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线性降额至40%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输入频率范围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40～70Hz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输入电流谐波分量</a:t>
                      </a:r>
                    </a:p>
                  </a:txBody>
                  <a:tcPr marL="0" marR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0" baseline="3472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THDi</a:t>
                      </a:r>
                      <a:r>
                        <a:rPr sz="9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＜</a:t>
                      </a:r>
                      <a:r>
                        <a:rPr sz="1200" spc="0" baseline="3472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3% (线性满载)</a:t>
                      </a:r>
                    </a:p>
                  </a:txBody>
                  <a:tcPr marL="0" marR="0" marT="3746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输入功率因数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＞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0.99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568">
                <a:tc rowSpan="2">
                  <a:txBody>
                    <a:bodyPr/>
                    <a:lstStyle/>
                    <a:p>
                      <a:pPr marL="113030" marR="102870" algn="ctr">
                        <a:lnSpc>
                          <a:spcPct val="114599"/>
                        </a:lnSpc>
                        <a:spcBef>
                          <a:spcPts val="445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旁路 输入</a:t>
                      </a:r>
                    </a:p>
                  </a:txBody>
                  <a:tcPr marL="0" marR="0" marT="5651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额定输入电压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380/400/415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0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6515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旁路同步跟踪范围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50/60±6Hz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18">
                <a:tc rowSpan="2"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电池</a:t>
                      </a:r>
                    </a:p>
                  </a:txBody>
                  <a:tcPr marL="0" marR="0" marT="3937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电池电压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360～528Vdc (30～4</a:t>
                      </a: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4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节可调，默认40节)</a:t>
                      </a:r>
                      <a:endParaRPr lang="en-US"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512Vdc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（华为</a:t>
                      </a:r>
                      <a:r>
                        <a:rPr lang="en-US" altLang="zh-CN"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SmartLi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）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充电能力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10%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568">
                <a:tc rowSpan="5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输出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输出制式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3Ph+N+PE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电压</a:t>
                      </a:r>
                      <a:endParaRPr sz="800" spc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380/400/415</a:t>
                      </a:r>
                      <a:r>
                        <a:rPr 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VAC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±1%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频率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同步状态，跟踪旁路输入(市电模式)，50/60Hz±0.05% (电池模式)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波形失真</a:t>
                      </a:r>
                      <a:endParaRPr sz="800" spc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100%线性负载下THDv＜1%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过载能力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110%负载60min后转旁路，125%负载10min后转旁路；150%负载1min后转旁路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568">
                <a:tc row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系统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输出功率因数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系统效率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高达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96%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并机能力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4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台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5568">
                <a:tc rowSpan="5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环境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工作温度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0～40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方正兰亭黑简体"/>
                        </a:rPr>
                        <a:t>℃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储存温度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-40～70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方正兰亭黑简体"/>
                        </a:rPr>
                        <a:t>℃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相对湿度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0%～95% (无冷凝)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工作海拔高度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海拔高度不应超出</a:t>
                      </a:r>
                      <a:r>
                        <a:rPr lang="en-US" altLang="zh-CN" sz="800" spc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</a:t>
                      </a:r>
                      <a:r>
                        <a:rPr sz="800" spc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000m，</a:t>
                      </a:r>
                      <a:r>
                        <a:rPr lang="en-US" altLang="zh-CN" sz="800" spc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</a:t>
                      </a:r>
                      <a:r>
                        <a:rPr sz="800" spc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000m</a:t>
                      </a: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以上参考IEC62040-3标准降额，最高4000m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噪声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66～75dB</a:t>
                      </a:r>
                    </a:p>
                  </a:txBody>
                  <a:tcPr marL="0" marR="0" marT="393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26967">
                <a:tc rowSpan="4"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</a:pP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其他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</a:pPr>
                      <a:endParaRPr sz="75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  <a:p>
                      <a:pPr marL="36000">
                        <a:lnSpc>
                          <a:spcPct val="100000"/>
                        </a:lnSpc>
                      </a:pPr>
                      <a:r>
                        <a:rPr sz="800" spc="0" dirty="0" err="1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高×宽×深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（</a:t>
                      </a: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mm</a:t>
                      </a: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）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2000×600×850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2000×1200×850</a:t>
                      </a:r>
                      <a:endParaRPr lang="zh-CN" altLang="en-US"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  <a:p>
                      <a:pPr marL="36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2000×1400</a:t>
                      </a:r>
                    </a:p>
                    <a:p>
                      <a:pPr marL="36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×850</a:t>
                      </a:r>
                      <a:endParaRPr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2000×2400</a:t>
                      </a:r>
                    </a:p>
                    <a:p>
                      <a:pPr marL="36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×850</a:t>
                      </a:r>
                      <a:endParaRPr lang="zh-CN" altLang="en-US" sz="80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779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</a:pPr>
                      <a:endParaRPr sz="750" spc="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  <a:p>
                      <a:pPr marL="36000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重量 (kg)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139065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285～390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139065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275～450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139065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465～710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139700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515～830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14604" algn="l">
                        <a:lnSpc>
                          <a:spcPct val="100000"/>
                        </a:lnSpc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705～1090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1075～</a:t>
                      </a:r>
                    </a:p>
                    <a:p>
                      <a:pPr marL="36000" algn="l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1540</a:t>
                      </a:r>
                    </a:p>
                  </a:txBody>
                  <a:tcPr marL="0" marR="0" marT="4000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4103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zh-CN" altLang="en-US" sz="800" u="none" strike="noStrike" dirty="0">
                          <a:effectLst/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</a:rPr>
                        <a:t>标准与认证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标准：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IEC 62040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YD/T 2165; </a:t>
                      </a:r>
                    </a:p>
                    <a:p>
                      <a:pPr marL="36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认证：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泰尔，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CQC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CE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CB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RoHS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REACH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WEEE 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等</a:t>
                      </a:r>
                      <a:endParaRPr sz="800" spc="0" dirty="0">
                        <a:solidFill>
                          <a:schemeClr val="tx1"/>
                        </a:solidFill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4000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637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FE9F6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通讯接口和协议</a:t>
                      </a:r>
                    </a:p>
                  </a:txBody>
                  <a:tcPr marL="0" marR="0" marT="4000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zh-CN" altLang="en-US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通讯接口</a:t>
                      </a:r>
                      <a:r>
                        <a:rPr lang="en-US" altLang="zh-CN" sz="800" spc="0" dirty="0"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  <a:sym typeface="+mn-lt"/>
                        </a:rPr>
                        <a:t>: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干接点，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RS485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FE</a:t>
                      </a:r>
                      <a:r>
                        <a:rPr lang="zh-CN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；通讯协议：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Web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Modbus</a:t>
                      </a:r>
                      <a:r>
                        <a:rPr lang="zh-CN" altLang="en-US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，</a:t>
                      </a:r>
                      <a:r>
                        <a:rPr lang="en-US" altLang="zh-CN" sz="800" spc="0" dirty="0">
                          <a:solidFill>
                            <a:schemeClr val="tx1"/>
                          </a:solidFill>
                          <a:latin typeface="方正兰亭细黑简体" panose="02000000000000000000" pitchFamily="2" charset="-122"/>
                          <a:ea typeface="方正兰亭细黑简体" panose="02000000000000000000" pitchFamily="2" charset="-122"/>
                          <a:cs typeface="+mn-ea"/>
                        </a:rPr>
                        <a:t>SNMP</a:t>
                      </a:r>
                      <a:endParaRPr sz="800" spc="0" dirty="0">
                        <a:solidFill>
                          <a:schemeClr val="tx1"/>
                        </a:solidFill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+mn-ea"/>
                        <a:sym typeface="+mn-lt"/>
                      </a:endParaRPr>
                    </a:p>
                  </a:txBody>
                  <a:tcPr marL="0" marR="0" marT="4000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20" name="object 8"/>
          <p:cNvSpPr txBox="1"/>
          <p:nvPr/>
        </p:nvSpPr>
        <p:spPr>
          <a:xfrm>
            <a:off x="719997" y="8586968"/>
            <a:ext cx="6094094" cy="1705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lvl="0">
              <a:defRPr/>
            </a:pPr>
            <a:r>
              <a:rPr lang="zh-CN" altLang="en-US" sz="700" b="1" dirty="0">
                <a:solidFill>
                  <a:prstClr val="black"/>
                </a:solidFill>
                <a:cs typeface="+mn-ea"/>
                <a:sym typeface="+mn-lt"/>
              </a:rPr>
              <a:t>注</a:t>
            </a:r>
            <a:r>
              <a:rPr lang="en-US" altLang="zh-CN" sz="700" b="1" dirty="0">
                <a:solidFill>
                  <a:prstClr val="black"/>
                </a:solidFill>
                <a:cs typeface="+mn-ea"/>
                <a:sym typeface="+mn-lt"/>
              </a:rPr>
              <a:t>:  </a:t>
            </a:r>
            <a:r>
              <a:rPr lang="en-US" altLang="zh-CN" sz="700" dirty="0">
                <a:solidFill>
                  <a:prstClr val="black"/>
                </a:solidFill>
                <a:cs typeface="+mn-ea"/>
                <a:sym typeface="+mn-lt"/>
              </a:rPr>
              <a:t>UPS5000</a:t>
            </a:r>
            <a:r>
              <a:rPr lang="zh-CN" altLang="en-US" sz="700" dirty="0">
                <a:solidFill>
                  <a:prstClr val="black"/>
                </a:solidFill>
                <a:cs typeface="+mn-ea"/>
                <a:sym typeface="+mn-lt"/>
              </a:rPr>
              <a:t>无法支持能量回馈性负载，如电梯、医疗行业</a:t>
            </a:r>
            <a:r>
              <a:rPr lang="en-US" altLang="zh-CN" sz="700" dirty="0">
                <a:solidFill>
                  <a:prstClr val="black"/>
                </a:solidFill>
                <a:cs typeface="+mn-ea"/>
                <a:sym typeface="+mn-lt"/>
              </a:rPr>
              <a:t>CT</a:t>
            </a:r>
            <a:r>
              <a:rPr lang="zh-CN" altLang="en-US" sz="700" dirty="0">
                <a:solidFill>
                  <a:prstClr val="black"/>
                </a:solidFill>
                <a:cs typeface="+mn-ea"/>
                <a:sym typeface="+mn-lt"/>
              </a:rPr>
              <a:t>机、半导体行业切割机、及运用能量回馈型变频器的其他电机类负载。</a:t>
            </a:r>
            <a:endParaRPr lang="en-US" altLang="zh-CN" sz="7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395" y="9080500"/>
            <a:ext cx="680212" cy="680212"/>
          </a:xfrm>
          <a:prstGeom prst="rect">
            <a:avLst/>
          </a:prstGeom>
        </p:spPr>
      </p:pic>
      <p:sp>
        <p:nvSpPr>
          <p:cNvPr id="12" name="object 11">
            <a:extLst>
              <a:ext uri="{FF2B5EF4-FFF2-40B4-BE49-F238E27FC236}">
                <a16:creationId xmlns:a16="http://schemas.microsoft.com/office/drawing/2014/main" id="{1F67C9F2-C809-46BA-BFCF-30A67BC5B9DB}"/>
              </a:ext>
            </a:extLst>
          </p:cNvPr>
          <p:cNvSpPr txBox="1"/>
          <p:nvPr/>
        </p:nvSpPr>
        <p:spPr>
          <a:xfrm>
            <a:off x="732211" y="9474200"/>
            <a:ext cx="3180358" cy="3193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zh-CN" altLang="en-US" sz="75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版权所有</a:t>
            </a:r>
            <a:r>
              <a:rPr lang="en-US" altLang="zh-CN" sz="75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© </a:t>
            </a:r>
            <a:r>
              <a:rPr lang="zh-CN" altLang="en-US" sz="750" b="1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华为技术</a:t>
            </a:r>
            <a:r>
              <a:rPr lang="zh-CN" altLang="en-US" sz="75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有限公司 </a:t>
            </a:r>
            <a:r>
              <a:rPr lang="en-US" altLang="zh-CN" sz="75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2022</a:t>
            </a:r>
            <a:r>
              <a:rPr lang="zh-CN" altLang="en-US" sz="75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。保留一切权利</a:t>
            </a:r>
            <a:r>
              <a:rPr lang="zh-CN" altLang="en-US" sz="800" b="1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。</a:t>
            </a:r>
            <a:br>
              <a:rPr lang="zh-CN" altLang="en-US" sz="800" dirty="0">
                <a:solidFill>
                  <a:prstClr val="black"/>
                </a:solidFill>
                <a:latin typeface="Huawei Sans"/>
                <a:ea typeface="方正兰亭黑简体"/>
                <a:cs typeface="+mn-ea"/>
                <a:sym typeface="+mn-lt"/>
              </a:rPr>
            </a:br>
            <a:r>
              <a:rPr lang="zh-CN" altLang="en-US" sz="650" dirty="0">
                <a:solidFill>
                  <a:srgbClr val="000000"/>
                </a:solidFill>
                <a:latin typeface="Huawei Sans"/>
                <a:ea typeface="方正兰亭黑简体"/>
                <a:cs typeface="+mn-ea"/>
                <a:sym typeface="+mn-lt"/>
              </a:rPr>
              <a:t>未经本公司事先书面同意，不得以任何形式、任何方式复制或传播本文档的任何部分。</a:t>
            </a:r>
            <a:endParaRPr sz="650" dirty="0">
              <a:solidFill>
                <a:prstClr val="black"/>
              </a:solidFill>
              <a:latin typeface="Huawei Sans"/>
              <a:ea typeface="方正兰亭黑简体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3087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自定义 1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50772</TotalTime>
  <Words>693</Words>
  <Application>Microsoft Office PowerPoint</Application>
  <PresentationFormat>自定义</PresentationFormat>
  <Paragraphs>130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Huawei Sans</vt:lpstr>
      <vt:lpstr>Huawei Sans Light</vt:lpstr>
      <vt:lpstr>Huawei Sans Medium</vt:lpstr>
      <vt:lpstr>方正兰亭黑简体</vt:lpstr>
      <vt:lpstr>方正兰亭细黑简体</vt:lpstr>
      <vt:lpstr>方正兰亭中黑简体</vt:lpstr>
      <vt:lpstr>宋体</vt:lpstr>
      <vt:lpstr>Arial</vt:lpstr>
      <vt:lpstr>Calibri</vt:lpstr>
      <vt:lpstr>1_Office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华为数据中心全产品目录(20210720)</dc:title>
  <dc:creator>zhanglimei (E)</dc:creator>
  <dc:description/>
  <cp:lastModifiedBy>Zhanghaijia</cp:lastModifiedBy>
  <cp:revision>605</cp:revision>
  <cp:lastPrinted>2021-03-17T03:11:13Z</cp:lastPrinted>
  <dcterms:created xsi:type="dcterms:W3CDTF">2021-01-29T11:20:48Z</dcterms:created>
  <dcterms:modified xsi:type="dcterms:W3CDTF">2023-07-12T07:32:18Z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2021-01-20T00:00:00Z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2021-01-29T00:00:00Z</vt:filetime>
  </property>
  <property fmtid="{D5CDD505-2E9C-101B-9397-08002B2CF9AE}" pid="5" name="_2015_ms_pID_725343">
    <vt:lpwstr>(3)527x3FJjras+D5SHdtt4me9GAtqdZetw0KlNhtrwI9Udhmy+U1izyC2nKb/qtrersjbTlTqU
ah0F4oW7jaTYYjZjKQVgc/TeZOo5gkeXE5TMoyi612H4A0PPrLoo1hqyNgd1q5W5/zStvB5e
/VRNSG/GgOIrVUjhrPv5UzYAL4n5T+2G1VpxmXipKuQNU9pc3FIBeNBTCHBUwtm93oJSB1XS
bZjy8bcY0cU5FKg8gI</vt:lpwstr>
  </property>
  <property fmtid="{D5CDD505-2E9C-101B-9397-08002B2CF9AE}" pid="6" name="_2015_ms_pID_7253431">
    <vt:lpwstr>ZlB3yhTqVy5Jdk7LsedXhtKPqpC2QUOVuLrft/F8ShI3wuSkIewHg5
VEJq42PDN53rlGdtHYD66Dc6TImxZyDdb+jc8H1P9Y3F3EJt4FosdWe/0/lEjDl7O5NQS9VI
I7OvzLrhjeyt0v2ZczubkH5V5DO5G3q2DI0eVSs+HEAVZkRIZvf0Z0i2AMV6Za6KQw1Qdpcp
SXplj5yTR1BQleAqn+k9yxjxvwKv23mlAiGM</vt:lpwstr>
  </property>
  <property fmtid="{D5CDD505-2E9C-101B-9397-08002B2CF9AE}" pid="7" name="_2015_ms_pID_7253432">
    <vt:lpwstr>kg==</vt:lpwstr>
  </property>
  <property fmtid="{D5CDD505-2E9C-101B-9397-08002B2CF9AE}" pid="8" name="Presentation">
    <vt:lpwstr>华为数据中心全产品目录(20210720)</vt:lpwstr>
  </property>
  <property fmtid="{D5CDD505-2E9C-101B-9397-08002B2CF9AE}" pid="9" name="SlideDescription">
    <vt:lpwstr/>
  </property>
  <property fmtid="{D5CDD505-2E9C-101B-9397-08002B2CF9AE}" pid="10" name="_readonly">
    <vt:lpwstr/>
  </property>
  <property fmtid="{D5CDD505-2E9C-101B-9397-08002B2CF9AE}" pid="11" name="_change">
    <vt:lpwstr/>
  </property>
  <property fmtid="{D5CDD505-2E9C-101B-9397-08002B2CF9AE}" pid="12" name="_full-control">
    <vt:lpwstr/>
  </property>
  <property fmtid="{D5CDD505-2E9C-101B-9397-08002B2CF9AE}" pid="13" name="sflag">
    <vt:lpwstr>1671843553</vt:lpwstr>
  </property>
</Properties>
</file>