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506" r:id="rId3"/>
  </p:sldIdLst>
  <p:sldSz cx="42840275" cy="302399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2A9"/>
    <a:srgbClr val="BACAE9"/>
    <a:srgbClr val="8BA8DA"/>
    <a:srgbClr val="FFA74B"/>
    <a:srgbClr val="FFFFFF"/>
    <a:srgbClr val="ED7D31"/>
    <a:srgbClr val="FFFF01"/>
    <a:srgbClr val="91C7C3"/>
    <a:srgbClr val="FF8201"/>
    <a:srgbClr val="DC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0" autoAdjust="0"/>
    <p:restoredTop sz="96366" autoAdjust="0"/>
  </p:normalViewPr>
  <p:slideViewPr>
    <p:cSldViewPr snapToGrid="0">
      <p:cViewPr varScale="1">
        <p:scale>
          <a:sx n="27" d="100"/>
          <a:sy n="27" d="100"/>
        </p:scale>
        <p:origin x="1548" y="18"/>
      </p:cViewPr>
      <p:guideLst>
        <p:guide pos="26454"/>
        <p:guide pos="26227"/>
        <p:guide orient="horz" pos="18438"/>
        <p:guide orient="horz" pos="942"/>
        <p:guide orient="horz" pos="4303"/>
        <p:guide pos="1250"/>
        <p:guide orient="horz" pos="17497"/>
        <p:guide orient="horz" pos="14060"/>
        <p:guide orient="horz" pos="4797"/>
        <p:guide orient="horz" pos="10074"/>
        <p:guide pos="13494"/>
        <p:guide pos="24232"/>
        <p:guide pos="15460"/>
        <p:guide pos="11580"/>
        <p:guide pos="1959"/>
        <p:guide orient="horz"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0397-AD41-415F-8BA9-5A3A8C0E3F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75070-840D-4147-ADE7-2DE12EE7BF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8322-22D8-47FD-A77A-2D9F9D472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43000"/>
            <a:ext cx="4371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323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774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421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2195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7518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2778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3013" y="1143000"/>
            <a:ext cx="43719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021" y="4949049"/>
            <a:ext cx="36414234" cy="10528100"/>
          </a:xfrm>
        </p:spPr>
        <p:txBody>
          <a:bodyPr anchor="b"/>
          <a:lstStyle>
            <a:lvl1pPr algn="ctr">
              <a:defRPr sz="26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035" y="15883154"/>
            <a:ext cx="32130206" cy="7301067"/>
          </a:xfrm>
        </p:spPr>
        <p:txBody>
          <a:bodyPr/>
          <a:lstStyle>
            <a:lvl1pPr marL="0" indent="0" algn="ctr">
              <a:buNone/>
              <a:defRPr sz="10585"/>
            </a:lvl1pPr>
            <a:lvl2pPr marL="2016125" indent="0" algn="ctr">
              <a:buNone/>
              <a:defRPr sz="8820"/>
            </a:lvl2pPr>
            <a:lvl3pPr marL="4032250" indent="0" algn="ctr">
              <a:buNone/>
              <a:defRPr sz="7935"/>
            </a:lvl3pPr>
            <a:lvl4pPr marL="6048375" indent="0" algn="ctr">
              <a:buNone/>
              <a:defRPr sz="7055"/>
            </a:lvl4pPr>
            <a:lvl5pPr marL="8063865" indent="0" algn="ctr">
              <a:buNone/>
              <a:defRPr sz="7055"/>
            </a:lvl5pPr>
            <a:lvl6pPr marL="10079990" indent="0" algn="ctr">
              <a:buNone/>
              <a:defRPr sz="7055"/>
            </a:lvl6pPr>
            <a:lvl7pPr marL="12096115" indent="0" algn="ctr">
              <a:buNone/>
              <a:defRPr sz="7055"/>
            </a:lvl7pPr>
            <a:lvl8pPr marL="14112240" indent="0" algn="ctr">
              <a:buNone/>
              <a:defRPr sz="7055"/>
            </a:lvl8pPr>
            <a:lvl9pPr marL="16128365" indent="0" algn="ctr">
              <a:buNone/>
              <a:defRPr sz="705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851E-3C99-4AD7-AFAF-837CA5C762D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57574" y="1610015"/>
            <a:ext cx="9237434" cy="2562724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5271" y="1610015"/>
            <a:ext cx="27176799" cy="256272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01176" y="28630276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59" y="7539080"/>
            <a:ext cx="36949737" cy="12579118"/>
          </a:xfrm>
        </p:spPr>
        <p:txBody>
          <a:bodyPr anchor="b"/>
          <a:lstStyle>
            <a:lvl1pPr>
              <a:defRPr sz="26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2959" y="20237201"/>
            <a:ext cx="36949737" cy="6615061"/>
          </a:xfrm>
        </p:spPr>
        <p:txBody>
          <a:bodyPr/>
          <a:lstStyle>
            <a:lvl1pPr marL="0" indent="0">
              <a:buNone/>
              <a:defRPr sz="10585">
                <a:solidFill>
                  <a:schemeClr val="tx1"/>
                </a:solidFill>
              </a:defRPr>
            </a:lvl1pPr>
            <a:lvl2pPr marL="201612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2pPr>
            <a:lvl3pPr marL="4032250" indent="0">
              <a:buNone/>
              <a:defRPr sz="7935">
                <a:solidFill>
                  <a:schemeClr val="tx1">
                    <a:tint val="75000"/>
                  </a:schemeClr>
                </a:solidFill>
              </a:defRPr>
            </a:lvl3pPr>
            <a:lvl4pPr marL="604837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4pPr>
            <a:lvl5pPr marL="806386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5pPr>
            <a:lvl6pPr marL="1007999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6pPr>
            <a:lvl7pPr marL="1209611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7pPr>
            <a:lvl8pPr marL="1411224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8pPr>
            <a:lvl9pPr marL="1612836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5269" y="8050077"/>
            <a:ext cx="18207117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87889" y="8050077"/>
            <a:ext cx="18207117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1610022"/>
            <a:ext cx="36949737" cy="58450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853" y="7413073"/>
            <a:ext cx="18123442" cy="3633032"/>
          </a:xfrm>
        </p:spPr>
        <p:txBody>
          <a:bodyPr anchor="b"/>
          <a:lstStyle>
            <a:lvl1pPr marL="0" indent="0">
              <a:buNone/>
              <a:defRPr sz="10585" b="1"/>
            </a:lvl1pPr>
            <a:lvl2pPr marL="2016125" indent="0">
              <a:buNone/>
              <a:defRPr sz="8820" b="1"/>
            </a:lvl2pPr>
            <a:lvl3pPr marL="4032250" indent="0">
              <a:buNone/>
              <a:defRPr sz="7935" b="1"/>
            </a:lvl3pPr>
            <a:lvl4pPr marL="6048375" indent="0">
              <a:buNone/>
              <a:defRPr sz="7055" b="1"/>
            </a:lvl4pPr>
            <a:lvl5pPr marL="8063865" indent="0">
              <a:buNone/>
              <a:defRPr sz="7055" b="1"/>
            </a:lvl5pPr>
            <a:lvl6pPr marL="10079990" indent="0">
              <a:buNone/>
              <a:defRPr sz="7055" b="1"/>
            </a:lvl6pPr>
            <a:lvl7pPr marL="12096115" indent="0">
              <a:buNone/>
              <a:defRPr sz="7055" b="1"/>
            </a:lvl7pPr>
            <a:lvl8pPr marL="14112240" indent="0">
              <a:buNone/>
              <a:defRPr sz="7055" b="1"/>
            </a:lvl8pPr>
            <a:lvl9pPr marL="16128365" indent="0">
              <a:buNone/>
              <a:defRPr sz="7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0853" y="11046105"/>
            <a:ext cx="18123442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87891" y="7413073"/>
            <a:ext cx="18212697" cy="3633032"/>
          </a:xfrm>
        </p:spPr>
        <p:txBody>
          <a:bodyPr anchor="b"/>
          <a:lstStyle>
            <a:lvl1pPr marL="0" indent="0">
              <a:buNone/>
              <a:defRPr sz="10585" b="1"/>
            </a:lvl1pPr>
            <a:lvl2pPr marL="2016125" indent="0">
              <a:buNone/>
              <a:defRPr sz="8820" b="1"/>
            </a:lvl2pPr>
            <a:lvl3pPr marL="4032250" indent="0">
              <a:buNone/>
              <a:defRPr sz="7935" b="1"/>
            </a:lvl3pPr>
            <a:lvl4pPr marL="6048375" indent="0">
              <a:buNone/>
              <a:defRPr sz="7055" b="1"/>
            </a:lvl4pPr>
            <a:lvl5pPr marL="8063865" indent="0">
              <a:buNone/>
              <a:defRPr sz="7055" b="1"/>
            </a:lvl5pPr>
            <a:lvl6pPr marL="10079990" indent="0">
              <a:buNone/>
              <a:defRPr sz="7055" b="1"/>
            </a:lvl6pPr>
            <a:lvl7pPr marL="12096115" indent="0">
              <a:buNone/>
              <a:defRPr sz="7055" b="1"/>
            </a:lvl7pPr>
            <a:lvl8pPr marL="14112240" indent="0">
              <a:buNone/>
              <a:defRPr sz="7055" b="1"/>
            </a:lvl8pPr>
            <a:lvl9pPr marL="16128365" indent="0">
              <a:buNone/>
              <a:defRPr sz="7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87891" y="11046105"/>
            <a:ext cx="18212697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C9F-F218-4CA5-B1B5-CE73204C559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697" y="4354048"/>
            <a:ext cx="21687889" cy="21490205"/>
          </a:xfrm>
        </p:spPr>
        <p:txBody>
          <a:bodyPr/>
          <a:lstStyle>
            <a:lvl1pPr>
              <a:defRPr sz="14110"/>
            </a:lvl1pPr>
            <a:lvl2pPr>
              <a:defRPr sz="12345"/>
            </a:lvl2pPr>
            <a:lvl3pPr>
              <a:defRPr sz="10585"/>
            </a:lvl3pPr>
            <a:lvl4pPr>
              <a:defRPr sz="8820"/>
            </a:lvl4pPr>
            <a:lvl5pPr>
              <a:defRPr sz="8820"/>
            </a:lvl5pPr>
            <a:lvl6pPr>
              <a:defRPr sz="8820"/>
            </a:lvl6pPr>
            <a:lvl7pPr>
              <a:defRPr sz="8820"/>
            </a:lvl7pPr>
            <a:lvl8pPr>
              <a:defRPr sz="8820"/>
            </a:lvl8pPr>
            <a:lvl9pPr>
              <a:defRPr sz="88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72087"/>
            <a:ext cx="13817104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125" indent="0">
              <a:buNone/>
              <a:defRPr sz="6175"/>
            </a:lvl2pPr>
            <a:lvl3pPr marL="4032250" indent="0">
              <a:buNone/>
              <a:defRPr sz="5290"/>
            </a:lvl3pPr>
            <a:lvl4pPr marL="6048375" indent="0">
              <a:buNone/>
              <a:defRPr sz="4410"/>
            </a:lvl4pPr>
            <a:lvl5pPr marL="8063865" indent="0">
              <a:buNone/>
              <a:defRPr sz="4410"/>
            </a:lvl5pPr>
            <a:lvl6pPr marL="10079990" indent="0">
              <a:buNone/>
              <a:defRPr sz="4410"/>
            </a:lvl6pPr>
            <a:lvl7pPr marL="12096115" indent="0">
              <a:buNone/>
              <a:defRPr sz="4410"/>
            </a:lvl7pPr>
            <a:lvl8pPr marL="14112240" indent="0">
              <a:buNone/>
              <a:defRPr sz="4410"/>
            </a:lvl8pPr>
            <a:lvl9pPr marL="16128365" indent="0">
              <a:buNone/>
              <a:defRPr sz="44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12697" y="4354048"/>
            <a:ext cx="21687889" cy="21490205"/>
          </a:xfrm>
        </p:spPr>
        <p:txBody>
          <a:bodyPr anchor="t"/>
          <a:lstStyle>
            <a:lvl1pPr marL="0" indent="0">
              <a:buNone/>
              <a:defRPr sz="14110"/>
            </a:lvl1pPr>
            <a:lvl2pPr marL="2016125" indent="0">
              <a:buNone/>
              <a:defRPr sz="12345"/>
            </a:lvl2pPr>
            <a:lvl3pPr marL="4032250" indent="0">
              <a:buNone/>
              <a:defRPr sz="10585"/>
            </a:lvl3pPr>
            <a:lvl4pPr marL="6048375" indent="0">
              <a:buNone/>
              <a:defRPr sz="8820"/>
            </a:lvl4pPr>
            <a:lvl5pPr marL="8063865" indent="0">
              <a:buNone/>
              <a:defRPr sz="8820"/>
            </a:lvl5pPr>
            <a:lvl6pPr marL="10079990" indent="0">
              <a:buNone/>
              <a:defRPr sz="8820"/>
            </a:lvl6pPr>
            <a:lvl7pPr marL="12096115" indent="0">
              <a:buNone/>
              <a:defRPr sz="8820"/>
            </a:lvl7pPr>
            <a:lvl8pPr marL="14112240" indent="0">
              <a:buNone/>
              <a:defRPr sz="8820"/>
            </a:lvl8pPr>
            <a:lvl9pPr marL="16128365" indent="0">
              <a:buNone/>
              <a:defRPr sz="88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72087"/>
            <a:ext cx="13817104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125" indent="0">
              <a:buNone/>
              <a:defRPr sz="6175"/>
            </a:lvl2pPr>
            <a:lvl3pPr marL="4032250" indent="0">
              <a:buNone/>
              <a:defRPr sz="5290"/>
            </a:lvl3pPr>
            <a:lvl4pPr marL="6048375" indent="0">
              <a:buNone/>
              <a:defRPr sz="4410"/>
            </a:lvl4pPr>
            <a:lvl5pPr marL="8063865" indent="0">
              <a:buNone/>
              <a:defRPr sz="4410"/>
            </a:lvl5pPr>
            <a:lvl6pPr marL="10079990" indent="0">
              <a:buNone/>
              <a:defRPr sz="4410"/>
            </a:lvl6pPr>
            <a:lvl7pPr marL="12096115" indent="0">
              <a:buNone/>
              <a:defRPr sz="4410"/>
            </a:lvl7pPr>
            <a:lvl8pPr marL="14112240" indent="0">
              <a:buNone/>
              <a:defRPr sz="4410"/>
            </a:lvl8pPr>
            <a:lvl9pPr marL="16128365" indent="0">
              <a:buNone/>
              <a:defRPr sz="44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69" y="8050077"/>
            <a:ext cx="3694973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031615" rtl="0" eaLnBrk="1" latinLnBrk="0" hangingPunct="1">
        <a:lnSpc>
          <a:spcPct val="90000"/>
        </a:lnSpc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7745" indent="-1007745" algn="l" defTabSz="4031615" rtl="0" eaLnBrk="1" latinLnBrk="0" hangingPunct="1">
        <a:lnSpc>
          <a:spcPct val="90000"/>
        </a:lnSpc>
        <a:spcBef>
          <a:spcPts val="4410"/>
        </a:spcBef>
        <a:buFont typeface="Arial" panose="020B0604020202020204" pitchFamily="34" charset="0"/>
        <a:buChar char="•"/>
        <a:defRPr sz="12345" kern="1200">
          <a:solidFill>
            <a:schemeClr val="tx1"/>
          </a:solidFill>
          <a:latin typeface="+mn-lt"/>
          <a:ea typeface="+mn-ea"/>
          <a:cs typeface="+mn-cs"/>
        </a:defRPr>
      </a:lvl1pPr>
      <a:lvl2pPr marL="302387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10585" kern="1200">
          <a:solidFill>
            <a:schemeClr val="tx1"/>
          </a:solidFill>
          <a:latin typeface="+mn-lt"/>
          <a:ea typeface="+mn-ea"/>
          <a:cs typeface="+mn-cs"/>
        </a:defRPr>
      </a:lvl2pPr>
      <a:lvl3pPr marL="503999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3pPr>
      <a:lvl4pPr marL="705612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4pPr>
      <a:lvl5pPr marL="907224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5pPr>
      <a:lvl6pPr marL="1108837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6pPr>
      <a:lvl7pPr marL="1310386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7pPr>
      <a:lvl8pPr marL="1511998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8pPr>
      <a:lvl9pPr marL="1713611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1pPr>
      <a:lvl2pPr marL="201612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2pPr>
      <a:lvl3pPr marL="403225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3pPr>
      <a:lvl4pPr marL="604837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4pPr>
      <a:lvl5pPr marL="806386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5pPr>
      <a:lvl6pPr marL="1007999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6pPr>
      <a:lvl7pPr marL="1209611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7pPr>
      <a:lvl8pPr marL="1411224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8pPr>
      <a:lvl9pPr marL="1612836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31314"/>
            <a:ext cx="42840274" cy="17248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anchor="t">
            <a:spAutoFit/>
          </a:bodyPr>
          <a:lstStyle/>
          <a:p>
            <a:pPr algn="ctr">
              <a:lnSpc>
                <a:spcPct val="200000"/>
              </a:lnSpc>
            </a:pPr>
            <a:endParaRPr lang="zh-CN" altLang="en-US" sz="6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5469" y="1755775"/>
            <a:ext cx="16527781" cy="2732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9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结合无人机测试场落户坪地契机</a:t>
            </a:r>
            <a:r>
              <a:rPr lang="zh-CN" altLang="en-US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，落实在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坪地街道建设无人机产业园，将坪地无人机产业打造成龙岗区产业名片的</a:t>
            </a:r>
            <a:r>
              <a:rPr lang="zh-CN" altLang="en-US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，建设集研发设计、生产制造、售后综合服务于一体的无人机智造产业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园，现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大运无人机产业园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进行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增加辅助性设施类综合整治。该事项已经区城市更新领导小组审议并原则通过，现依据《关于加强和改进城市更新实施工作的暂行措施》（市府办〔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〕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号）和《龙岗区旧工业区增加辅助性设施类综合整治改造升级实施细则（试行）》等相关规定，对该增加辅助性公用设施类综合整治项目计划事项公开展示，通告如下：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一、园区现状概况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项目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位于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龙岗区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坪地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街道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中心社区富心路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26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号鲤鱼坝工业区（二期</a:t>
            </a:r>
            <a:r>
              <a:rPr lang="zh-CN" altLang="en-US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面积</a:t>
            </a:r>
            <a:r>
              <a:rPr lang="en-US" altLang="zh-CN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30820.94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平方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建筑面积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54922.91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平方米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共有</a:t>
            </a:r>
            <a:r>
              <a:rPr lang="en-US" altLang="zh-CN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栋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建筑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。大运无人机产业园于</a:t>
            </a:r>
            <a:r>
              <a:rPr lang="en-US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2008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建成，园区功能以厂房、宿舍为主</a:t>
            </a:r>
            <a:r>
              <a:rPr lang="zh-CN" altLang="en-US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，停车位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规划较少，停车较</a:t>
            </a:r>
            <a:r>
              <a:rPr lang="zh-CN" altLang="en-US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散乱，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辅助性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配套设施不完善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二、拟规划情况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为消除安全隐患、完善功能配套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、力促园区产业升级，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拟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进行</a:t>
            </a:r>
            <a:r>
              <a:rPr sz="3200" dirty="0" err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增加辅助性设施类综合整治</a:t>
            </a:r>
            <a:r>
              <a:rPr sz="32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，新增连廊</a:t>
            </a:r>
            <a:r>
              <a:rPr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客梯、阅览室、文化活动室、遮雨棚等</a:t>
            </a:r>
            <a:r>
              <a:rPr sz="3200" dirty="0" err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辅助性公用设施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新增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辅助性公用设施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建筑面积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8073</a:t>
            </a:r>
            <a:r>
              <a:rPr lang="zh-CN" altLang="en-US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平方米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，新增建筑面积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占原建筑面积的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32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，园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区产业定位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，以无人机整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机、无人机核心基础件以及基于5G技术在无人机领域需求的飞控系统为主导，打造集研发设计、生产制造、售后综合服务为一体的无人机智造产业园。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三、公示地点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(一)现场展示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1.深圳市龙岗区工业和信息化局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地址：深圳市龙岗区中心城清林中路海关大厦10楼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深圳市龙岗区坪地街道办事处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</a:t>
            </a:r>
            <a:r>
              <a:rPr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广东省深圳市龙岗区坪地街道龙岗大道347号</a:t>
            </a:r>
            <a:endParaRPr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项目现场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深圳市龙岗区</a:t>
            </a:r>
            <a:r>
              <a:rPr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坪地街道中心社区富心路26号</a:t>
            </a:r>
            <a:endParaRPr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4.《深圳特区报》或《深圳商报》</a:t>
            </a:r>
            <a:endParaRPr lang="en-US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网上展示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龙岗政府在线、龙岗区工业和信息化局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网址：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http://www.lg.gov.cn/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网址：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http://www.lg.gov.cn/bmzz/gxj/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四、公示时间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自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止。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五、意见反馈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公示期间，任何单位和个人可将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意见在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2022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日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前通过传真或邮件反馈至龙岗区工业和信息化局。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我局将对公众意见进行认真研究后提出处理意见，并按程序报批。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六、联系方式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联系人：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杨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工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联系电话：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0755-28949032  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传真：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0755-28949300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邮箱：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lgcykjbzk@lg.gov.cn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深圳市龙岗区工业和信息化局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2022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32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日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2017" y="296375"/>
            <a:ext cx="3823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龙岗</a:t>
            </a: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区坪地街道</a:t>
            </a:r>
            <a:r>
              <a:rPr lang="zh-CN" altLang="en-US" sz="7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大运无人机产业</a:t>
            </a:r>
            <a:r>
              <a:rPr lang="zh-CN" altLang="en-US" sz="7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园</a:t>
            </a: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辅助性公用设施类综合整治计划公示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18735676" y="20652746"/>
          <a:ext cx="23260047" cy="8617579"/>
        </p:xfrm>
        <a:graphic>
          <a:graphicData uri="http://schemas.openxmlformats.org/drawingml/2006/table">
            <a:tbl>
              <a:tblPr/>
              <a:tblGrid>
                <a:gridCol w="3284291"/>
                <a:gridCol w="2953279"/>
                <a:gridCol w="6258218"/>
                <a:gridCol w="2969677"/>
                <a:gridCol w="2593065"/>
                <a:gridCol w="5201517"/>
              </a:tblGrid>
              <a:tr h="1616718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经济技术指标一览表</a:t>
                      </a:r>
                      <a:endParaRPr lang="zh-CN" altLang="en-US" sz="6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2681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改造前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改造后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9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现状建筑面积（㎡） 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拆除建筑量（㎡） 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新增辅助性设施建筑面积</a:t>
                      </a:r>
                      <a:endParaRPr lang="en-US" altLang="zh-CN" sz="3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（㎡） 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改造之后建筑面积</a:t>
                      </a:r>
                      <a:endParaRPr lang="en-US" altLang="zh-CN" sz="3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（㎡） </a:t>
                      </a:r>
                      <a:endParaRPr lang="zh-CN" altLang="en-US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533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54922.91</a:t>
                      </a:r>
                      <a:endParaRPr lang="en-US" altLang="zh-CN" sz="3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en-US" altLang="zh-CN" sz="3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8073</a:t>
                      </a:r>
                      <a:r>
                        <a:rPr lang="zh-CN" altLang="en-US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zh-CN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占现状总建筑面积的</a:t>
                      </a:r>
                      <a:r>
                        <a:rPr lang="en-US" altLang="zh-CN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14.70%</a:t>
                      </a:r>
                      <a:r>
                        <a:rPr lang="zh-CN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连廊</a:t>
                      </a:r>
                      <a:endParaRPr lang="zh-CN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1040.2</a:t>
                      </a:r>
                      <a:endParaRPr lang="en-US" altLang="en-US" sz="3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62995.91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533">
                <a:tc vMerge="1">
                  <a:tcPr marL="9525" marR="9525" marT="9525" marB="0" anchor="ctr"/>
                </a:tc>
                <a:tc vMerge="1"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16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辅助设施</a:t>
                      </a:r>
                      <a:endParaRPr lang="zh-CN" altLang="en-US" sz="3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7032.8</a:t>
                      </a:r>
                      <a:endParaRPr lang="en-US" altLang="en-US" sz="3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8" name="灯片编号占位符 227"/>
          <p:cNvSpPr>
            <a:spLocks noGrp="1"/>
          </p:cNvSpPr>
          <p:nvPr>
            <p:ph type="sldNum" sz="quarter" idx="12"/>
          </p:nvPr>
        </p:nvSpPr>
        <p:spPr>
          <a:xfrm>
            <a:off x="47705744" y="46662349"/>
            <a:ext cx="9639062" cy="1610015"/>
          </a:xfrm>
        </p:spPr>
        <p:txBody>
          <a:bodyPr/>
          <a:lstStyle/>
          <a:p>
            <a:fld id="{ECE94B4B-4764-444A-BCA3-63461FCC5858}" type="slidenum">
              <a:rPr lang="zh-CN" altLang="en-US" smtClean="0"/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23204858" y="19600029"/>
            <a:ext cx="14034593" cy="722567"/>
            <a:chOff x="24131951" y="28526317"/>
            <a:chExt cx="12670960" cy="652361"/>
          </a:xfrm>
        </p:grpSpPr>
        <p:sp>
          <p:nvSpPr>
            <p:cNvPr id="71" name="矩形 70"/>
            <p:cNvSpPr/>
            <p:nvPr/>
          </p:nvSpPr>
          <p:spPr>
            <a:xfrm>
              <a:off x="24131951" y="28595146"/>
              <a:ext cx="1417148" cy="583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改造前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5385763" y="28526317"/>
              <a:ext cx="1417148" cy="583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改造后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8656935" y="3118485"/>
            <a:ext cx="11772900" cy="16382365"/>
          </a:xfrm>
          <a:prstGeom prst="rect">
            <a:avLst/>
          </a:prstGeom>
          <a:noFill/>
          <a:ln w="7302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0607000" y="3121660"/>
            <a:ext cx="11772900" cy="16382365"/>
          </a:xfrm>
          <a:prstGeom prst="rect">
            <a:avLst/>
          </a:prstGeom>
          <a:noFill/>
          <a:ln w="7302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20"/>
          <p:cNvGrpSpPr/>
          <p:nvPr/>
        </p:nvGrpSpPr>
        <p:grpSpPr>
          <a:xfrm>
            <a:off x="31183655" y="15832325"/>
            <a:ext cx="6539651" cy="3420800"/>
            <a:chOff x="9993" y="13221"/>
            <a:chExt cx="6370" cy="3332"/>
          </a:xfrm>
        </p:grpSpPr>
        <p:sp>
          <p:nvSpPr>
            <p:cNvPr id="86" name="文本框 21"/>
            <p:cNvSpPr txBox="1"/>
            <p:nvPr/>
          </p:nvSpPr>
          <p:spPr>
            <a:xfrm>
              <a:off x="11054" y="13916"/>
              <a:ext cx="4528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新增连廊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0019" y="13311"/>
              <a:ext cx="1019" cy="373"/>
            </a:xfrm>
            <a:prstGeom prst="rect">
              <a:avLst/>
            </a:prstGeom>
            <a:solidFill>
              <a:srgbClr val="F103EE"/>
            </a:solidFill>
            <a:ln w="12700">
              <a:solidFill>
                <a:schemeClr val="tx1"/>
              </a:solidFill>
              <a:prstDash val="solid"/>
              <a:headEnd type="triangle" w="lg" len="sm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文本框 23"/>
            <p:cNvSpPr txBox="1"/>
            <p:nvPr/>
          </p:nvSpPr>
          <p:spPr>
            <a:xfrm>
              <a:off x="11054" y="13221"/>
              <a:ext cx="3491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新增客梯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0019" y="14019"/>
              <a:ext cx="1019" cy="376"/>
            </a:xfrm>
            <a:prstGeom prst="rect">
              <a:avLst/>
            </a:prstGeom>
            <a:solidFill>
              <a:srgbClr val="92D050"/>
            </a:solidFill>
            <a:ln w="0" cmpd="sng">
              <a:solidFill>
                <a:schemeClr val="tx1"/>
              </a:solidFill>
              <a:prstDash val="solid"/>
              <a:headEnd type="triangle" w="lg" len="sm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文本框 25"/>
            <p:cNvSpPr txBox="1"/>
            <p:nvPr/>
          </p:nvSpPr>
          <p:spPr>
            <a:xfrm>
              <a:off x="11013" y="14583"/>
              <a:ext cx="4528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新增遮雨棚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993" y="14682"/>
              <a:ext cx="1019" cy="373"/>
            </a:xfrm>
            <a:prstGeom prst="rect">
              <a:avLst/>
            </a:prstGeom>
            <a:solidFill>
              <a:srgbClr val="67DAFF"/>
            </a:solidFill>
            <a:ln w="0" cmpd="sng">
              <a:solidFill>
                <a:schemeClr val="tx1"/>
              </a:solidFill>
              <a:prstDash val="solid"/>
              <a:headEnd type="triangle" w="lg" len="sm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文本框 27"/>
            <p:cNvSpPr txBox="1"/>
            <p:nvPr/>
          </p:nvSpPr>
          <p:spPr>
            <a:xfrm>
              <a:off x="11014" y="15303"/>
              <a:ext cx="5349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新增文化活动室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993" y="15384"/>
              <a:ext cx="1019" cy="373"/>
            </a:xfrm>
            <a:prstGeom prst="rect">
              <a:avLst/>
            </a:prstGeom>
            <a:solidFill>
              <a:srgbClr val="FFFF00"/>
            </a:solidFill>
            <a:ln w="0" cmpd="sng">
              <a:solidFill>
                <a:schemeClr val="tx1"/>
              </a:solidFill>
              <a:prstDash val="solid"/>
              <a:headEnd type="triangle" w="lg" len="sm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文本框 29"/>
            <p:cNvSpPr txBox="1"/>
            <p:nvPr/>
          </p:nvSpPr>
          <p:spPr>
            <a:xfrm>
              <a:off x="11014" y="15983"/>
              <a:ext cx="5349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阅览室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9993" y="16062"/>
              <a:ext cx="1019" cy="373"/>
            </a:xfrm>
            <a:prstGeom prst="rect">
              <a:avLst/>
            </a:prstGeom>
            <a:solidFill>
              <a:srgbClr val="FFC000"/>
            </a:solidFill>
            <a:ln w="0" cmpd="sng">
              <a:solidFill>
                <a:schemeClr val="tx1"/>
              </a:solidFill>
              <a:prstDash val="solid"/>
              <a:headEnd type="triangle" w="lg" len="sm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6" name="组合 31"/>
          <p:cNvGrpSpPr/>
          <p:nvPr/>
        </p:nvGrpSpPr>
        <p:grpSpPr>
          <a:xfrm>
            <a:off x="30284928" y="3388579"/>
            <a:ext cx="12321204" cy="14573195"/>
            <a:chOff x="1207658" y="1994114"/>
            <a:chExt cx="6192000" cy="7324768"/>
          </a:xfrm>
        </p:grpSpPr>
        <p:pic>
          <p:nvPicPr>
            <p:cNvPr id="97" name="图片 32" descr="停车位2"/>
            <p:cNvPicPr>
              <a:picLocks noChangeAspect="1"/>
            </p:cNvPicPr>
            <p:nvPr/>
          </p:nvPicPr>
          <p:blipFill>
            <a:blip r:embed="rId2"/>
            <a:srcRect l="15459" r="24730"/>
            <a:stretch>
              <a:fillRect/>
            </a:stretch>
          </p:blipFill>
          <p:spPr>
            <a:xfrm>
              <a:off x="1207658" y="1994114"/>
              <a:ext cx="6192000" cy="7324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8" name="任意多边形 97"/>
            <p:cNvSpPr/>
            <p:nvPr/>
          </p:nvSpPr>
          <p:spPr>
            <a:xfrm>
              <a:off x="4142548" y="7018580"/>
              <a:ext cx="1955536" cy="1535122"/>
            </a:xfrm>
            <a:custGeom>
              <a:avLst/>
              <a:gdLst>
                <a:gd name="connisteX0" fmla="*/ 0 w 1955800"/>
                <a:gd name="connsiteY0" fmla="*/ 923925 h 1534795"/>
                <a:gd name="connisteX1" fmla="*/ 366395 w 1955800"/>
                <a:gd name="connsiteY1" fmla="*/ 1534795 h 1534795"/>
                <a:gd name="connisteX2" fmla="*/ 1955800 w 1955800"/>
                <a:gd name="connsiteY2" fmla="*/ 611505 h 1534795"/>
                <a:gd name="connisteX3" fmla="*/ 1562100 w 1955800"/>
                <a:gd name="connsiteY3" fmla="*/ 0 h 1534795"/>
                <a:gd name="connisteX4" fmla="*/ 0 w 1955800"/>
                <a:gd name="connsiteY4" fmla="*/ 923925 h 1534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955800" h="1534795">
                  <a:moveTo>
                    <a:pt x="0" y="923925"/>
                  </a:moveTo>
                  <a:lnTo>
                    <a:pt x="366395" y="1534795"/>
                  </a:lnTo>
                  <a:lnTo>
                    <a:pt x="1955800" y="611505"/>
                  </a:lnTo>
                  <a:lnTo>
                    <a:pt x="1562100" y="0"/>
                  </a:lnTo>
                  <a:lnTo>
                    <a:pt x="0" y="92392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headEnd type="stealth"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grpSp>
          <p:nvGrpSpPr>
            <p:cNvPr id="99" name="组合 25"/>
            <p:cNvGrpSpPr>
              <a:grpSpLocks noChangeAspect="1"/>
            </p:cNvGrpSpPr>
            <p:nvPr/>
          </p:nvGrpSpPr>
          <p:grpSpPr>
            <a:xfrm>
              <a:off x="2167049" y="3194899"/>
              <a:ext cx="4318233" cy="5219708"/>
              <a:chOff x="5271" y="2918"/>
              <a:chExt cx="8355" cy="10096"/>
            </a:xfrm>
          </p:grpSpPr>
          <p:grpSp>
            <p:nvGrpSpPr>
              <p:cNvPr id="107" name="组合 17"/>
              <p:cNvGrpSpPr/>
              <p:nvPr/>
            </p:nvGrpSpPr>
            <p:grpSpPr>
              <a:xfrm>
                <a:off x="6132" y="2918"/>
                <a:ext cx="7175" cy="8265"/>
                <a:chOff x="6132" y="3412"/>
                <a:chExt cx="7175" cy="8265"/>
              </a:xfrm>
            </p:grpSpPr>
            <p:sp>
              <p:nvSpPr>
                <p:cNvPr id="120" name="任意多边形 119"/>
                <p:cNvSpPr/>
                <p:nvPr/>
              </p:nvSpPr>
              <p:spPr>
                <a:xfrm>
                  <a:off x="13132" y="10464"/>
                  <a:ext cx="175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  <p:sp>
              <p:nvSpPr>
                <p:cNvPr id="121" name="任意多边形 120"/>
                <p:cNvSpPr/>
                <p:nvPr/>
              </p:nvSpPr>
              <p:spPr>
                <a:xfrm rot="21420000">
                  <a:off x="11823" y="3411"/>
                  <a:ext cx="178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  <p:sp>
              <p:nvSpPr>
                <p:cNvPr id="122" name="任意多边形 121"/>
                <p:cNvSpPr/>
                <p:nvPr/>
              </p:nvSpPr>
              <p:spPr>
                <a:xfrm rot="3960000">
                  <a:off x="9889" y="5496"/>
                  <a:ext cx="175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  <p:sp>
              <p:nvSpPr>
                <p:cNvPr id="123" name="任意多边形 122"/>
                <p:cNvSpPr/>
                <p:nvPr/>
              </p:nvSpPr>
              <p:spPr>
                <a:xfrm rot="3960000">
                  <a:off x="9237" y="5873"/>
                  <a:ext cx="178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  <p:sp>
              <p:nvSpPr>
                <p:cNvPr id="124" name="任意多边形 123"/>
                <p:cNvSpPr/>
                <p:nvPr/>
              </p:nvSpPr>
              <p:spPr>
                <a:xfrm rot="3960000">
                  <a:off x="6201" y="10950"/>
                  <a:ext cx="175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 rot="3480000">
                  <a:off x="6591" y="11432"/>
                  <a:ext cx="175" cy="313"/>
                </a:xfrm>
                <a:custGeom>
                  <a:avLst/>
                  <a:gdLst>
                    <a:gd name="connisteX0" fmla="*/ 0 w 111760"/>
                    <a:gd name="connsiteY0" fmla="*/ 10160 h 198755"/>
                    <a:gd name="connisteX1" fmla="*/ 86360 w 111760"/>
                    <a:gd name="connsiteY1" fmla="*/ 0 h 198755"/>
                    <a:gd name="connisteX2" fmla="*/ 111760 w 111760"/>
                    <a:gd name="connsiteY2" fmla="*/ 188595 h 198755"/>
                    <a:gd name="connisteX3" fmla="*/ 25400 w 111760"/>
                    <a:gd name="connsiteY3" fmla="*/ 198755 h 198755"/>
                    <a:gd name="connisteX4" fmla="*/ 0 w 111760"/>
                    <a:gd name="connsiteY4" fmla="*/ 10160 h 1987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111760" h="198755">
                      <a:moveTo>
                        <a:pt x="0" y="10160"/>
                      </a:moveTo>
                      <a:lnTo>
                        <a:pt x="86360" y="0"/>
                      </a:lnTo>
                      <a:lnTo>
                        <a:pt x="111760" y="188595"/>
                      </a:lnTo>
                      <a:lnTo>
                        <a:pt x="25400" y="198755"/>
                      </a:lnTo>
                      <a:lnTo>
                        <a:pt x="0" y="10160"/>
                      </a:lnTo>
                      <a:close/>
                    </a:path>
                  </a:pathLst>
                </a:custGeom>
                <a:ln w="92075">
                  <a:solidFill>
                    <a:srgbClr val="F103EE"/>
                  </a:solidFill>
                </a:ln>
                <a:effectLst>
                  <a:outerShdw blurRad="38100" dist="25400" dir="13500000" algn="br" rotWithShape="0">
                    <a:prstClr val="black">
                      <a:alpha val="10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+mn-ea"/>
                  </a:endParaRPr>
                </a:p>
              </p:txBody>
            </p:sp>
          </p:grpSp>
          <p:sp>
            <p:nvSpPr>
              <p:cNvPr id="108" name="文本框 44"/>
              <p:cNvSpPr txBox="1"/>
              <p:nvPr/>
            </p:nvSpPr>
            <p:spPr>
              <a:xfrm rot="4798281">
                <a:off x="12303" y="8962"/>
                <a:ext cx="2107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A3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文本框 44"/>
              <p:cNvSpPr txBox="1"/>
              <p:nvPr/>
            </p:nvSpPr>
            <p:spPr>
              <a:xfrm rot="4448356">
                <a:off x="11781" y="3559"/>
                <a:ext cx="1371" cy="53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C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文本框 44"/>
              <p:cNvSpPr txBox="1"/>
              <p:nvPr/>
            </p:nvSpPr>
            <p:spPr>
              <a:xfrm rot="19920000">
                <a:off x="7446" y="5347"/>
                <a:ext cx="1767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B1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文本框 44"/>
              <p:cNvSpPr txBox="1"/>
              <p:nvPr/>
            </p:nvSpPr>
            <p:spPr>
              <a:xfrm rot="19920000">
                <a:off x="9761" y="3961"/>
                <a:ext cx="1918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B2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文本框 44"/>
              <p:cNvSpPr txBox="1"/>
              <p:nvPr/>
            </p:nvSpPr>
            <p:spPr>
              <a:xfrm rot="3636882">
                <a:off x="4608" y="9203"/>
                <a:ext cx="1865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A1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文本框 44"/>
              <p:cNvSpPr txBox="1"/>
              <p:nvPr/>
            </p:nvSpPr>
            <p:spPr>
              <a:xfrm rot="2983231">
                <a:off x="6729" y="11923"/>
                <a:ext cx="1643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A2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宿舍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文本框 44"/>
              <p:cNvSpPr txBox="1"/>
              <p:nvPr/>
            </p:nvSpPr>
            <p:spPr>
              <a:xfrm rot="-1680000">
                <a:off x="7524" y="10194"/>
                <a:ext cx="2104" cy="8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2180" b="1" kern="1200" cap="none" spc="0" normalizeH="0" baseline="0" noProof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B3 </a:t>
                </a:r>
                <a:endParaRPr kumimoji="0" lang="en-US" altLang="zh-CN" sz="2180" b="1" kern="1200" cap="none" spc="0" normalizeH="0" baseline="0" noProof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文本框 44"/>
              <p:cNvSpPr txBox="1"/>
              <p:nvPr/>
            </p:nvSpPr>
            <p:spPr>
              <a:xfrm rot="-1680000">
                <a:off x="11209" y="7959"/>
                <a:ext cx="2107" cy="8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2180" b="1" kern="1200" cap="none" spc="0" normalizeH="0" baseline="0" noProof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B4 </a:t>
                </a:r>
                <a:endParaRPr kumimoji="0" lang="en-US" altLang="zh-CN" sz="2180" b="1" kern="1200" cap="none" spc="0" normalizeH="0" baseline="0" noProof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文本框 44"/>
              <p:cNvSpPr txBox="1"/>
              <p:nvPr/>
            </p:nvSpPr>
            <p:spPr>
              <a:xfrm rot="-1680000">
                <a:off x="9382" y="9070"/>
                <a:ext cx="210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2180" b="1" kern="1200" cap="none" spc="0" normalizeH="0" baseline="0" noProof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C1 </a:t>
                </a:r>
                <a:endParaRPr kumimoji="0" lang="en-US" altLang="zh-CN" sz="2180" b="1" kern="1200" cap="none" spc="0" normalizeH="0" baseline="0" noProof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文本框 44"/>
              <p:cNvSpPr txBox="1"/>
              <p:nvPr/>
            </p:nvSpPr>
            <p:spPr>
              <a:xfrm rot="19920000">
                <a:off x="6488" y="7865"/>
                <a:ext cx="1388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lang="en-US" altLang="zh-CN" sz="3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</a:t>
                </a:r>
                <a:r>
                  <a:rPr lang="zh-CN" altLang="en-US" sz="3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厂房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文本框 44"/>
              <p:cNvSpPr txBox="1"/>
              <p:nvPr/>
            </p:nvSpPr>
            <p:spPr>
              <a:xfrm rot="19920000">
                <a:off x="8202" y="7087"/>
                <a:ext cx="1614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B1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厂房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文本框 44"/>
              <p:cNvSpPr txBox="1"/>
              <p:nvPr/>
            </p:nvSpPr>
            <p:spPr>
              <a:xfrm rot="19920000">
                <a:off x="11115" y="5387"/>
                <a:ext cx="1810" cy="5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B2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厂房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0" name="任意多边形 99"/>
            <p:cNvSpPr/>
            <p:nvPr/>
          </p:nvSpPr>
          <p:spPr>
            <a:xfrm>
              <a:off x="4398102" y="7485308"/>
              <a:ext cx="1695221" cy="1066806"/>
            </a:xfrm>
            <a:custGeom>
              <a:avLst/>
              <a:gdLst>
                <a:gd name="connisteX0" fmla="*/ 0 w 1695450"/>
                <a:gd name="connsiteY0" fmla="*/ 923925 h 1066800"/>
                <a:gd name="connisteX1" fmla="*/ 1609725 w 1695450"/>
                <a:gd name="connsiteY1" fmla="*/ 0 h 1066800"/>
                <a:gd name="connisteX2" fmla="*/ 1695450 w 1695450"/>
                <a:gd name="connsiteY2" fmla="*/ 152400 h 1066800"/>
                <a:gd name="connisteX3" fmla="*/ 104775 w 1695450"/>
                <a:gd name="connsiteY3" fmla="*/ 1066800 h 1066800"/>
                <a:gd name="connisteX4" fmla="*/ 0 w 1695450"/>
                <a:gd name="connsiteY4" fmla="*/ 923925 h 10668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695450" h="1066800">
                  <a:moveTo>
                    <a:pt x="0" y="923925"/>
                  </a:moveTo>
                  <a:lnTo>
                    <a:pt x="1609725" y="0"/>
                  </a:lnTo>
                  <a:lnTo>
                    <a:pt x="1695450" y="152400"/>
                  </a:lnTo>
                  <a:lnTo>
                    <a:pt x="104775" y="1066800"/>
                  </a:lnTo>
                  <a:lnTo>
                    <a:pt x="0" y="92392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  <a:headEnd type="stealth"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3245733" y="6569316"/>
              <a:ext cx="1446017" cy="1301758"/>
            </a:xfrm>
            <a:custGeom>
              <a:avLst/>
              <a:gdLst>
                <a:gd name="connisteX0" fmla="*/ 0 w 1619250"/>
                <a:gd name="connsiteY0" fmla="*/ 714375 h 1457325"/>
                <a:gd name="connisteX1" fmla="*/ 447675 w 1619250"/>
                <a:gd name="connsiteY1" fmla="*/ 1457325 h 1457325"/>
                <a:gd name="connisteX2" fmla="*/ 1619250 w 1619250"/>
                <a:gd name="connsiteY2" fmla="*/ 752475 h 1457325"/>
                <a:gd name="connisteX3" fmla="*/ 1209675 w 1619250"/>
                <a:gd name="connsiteY3" fmla="*/ 0 h 1457325"/>
                <a:gd name="connisteX4" fmla="*/ 0 w 1619250"/>
                <a:gd name="connsiteY4" fmla="*/ 714375 h 14573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619250" h="1457325">
                  <a:moveTo>
                    <a:pt x="0" y="714375"/>
                  </a:moveTo>
                  <a:lnTo>
                    <a:pt x="447675" y="1457325"/>
                  </a:lnTo>
                  <a:lnTo>
                    <a:pt x="1619250" y="752475"/>
                  </a:lnTo>
                  <a:lnTo>
                    <a:pt x="1209675" y="0"/>
                  </a:lnTo>
                  <a:lnTo>
                    <a:pt x="0" y="714375"/>
                  </a:lnTo>
                  <a:close/>
                </a:path>
              </a:pathLst>
            </a:custGeom>
            <a:solidFill>
              <a:srgbClr val="67DAFF"/>
            </a:solidFill>
            <a:ln w="12700">
              <a:solidFill>
                <a:schemeClr val="tx1"/>
              </a:solidFill>
              <a:headEnd type="stealth"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4555242" y="5797786"/>
              <a:ext cx="1501572" cy="1301758"/>
            </a:xfrm>
            <a:custGeom>
              <a:avLst/>
              <a:gdLst>
                <a:gd name="connisteX0" fmla="*/ 0 w 1619250"/>
                <a:gd name="connsiteY0" fmla="*/ 685800 h 1419225"/>
                <a:gd name="connisteX1" fmla="*/ 438150 w 1619250"/>
                <a:gd name="connsiteY1" fmla="*/ 1419225 h 1419225"/>
                <a:gd name="connisteX2" fmla="*/ 1619250 w 1619250"/>
                <a:gd name="connsiteY2" fmla="*/ 723900 h 1419225"/>
                <a:gd name="connisteX3" fmla="*/ 1200150 w 1619250"/>
                <a:gd name="connsiteY3" fmla="*/ 0 h 1419225"/>
                <a:gd name="connisteX4" fmla="*/ 0 w 1619250"/>
                <a:gd name="connsiteY4" fmla="*/ 685800 h 14192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619250" h="1419225">
                  <a:moveTo>
                    <a:pt x="0" y="685800"/>
                  </a:moveTo>
                  <a:lnTo>
                    <a:pt x="438150" y="1419225"/>
                  </a:lnTo>
                  <a:lnTo>
                    <a:pt x="1619250" y="723900"/>
                  </a:lnTo>
                  <a:lnTo>
                    <a:pt x="120015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67DAFF"/>
            </a:solidFill>
            <a:ln w="12700">
              <a:solidFill>
                <a:schemeClr val="tx1"/>
              </a:solidFill>
              <a:headEnd type="stealth"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800000">
              <a:off x="4499688" y="6512166"/>
              <a:ext cx="288886" cy="69374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headEnd type="stealth"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04" name="文本框 44"/>
            <p:cNvSpPr txBox="1"/>
            <p:nvPr/>
          </p:nvSpPr>
          <p:spPr>
            <a:xfrm rot="19920000">
              <a:off x="3542872" y="7012336"/>
              <a:ext cx="1179354" cy="2784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en-US" altLang="zh-CN" sz="3000" b="1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B3</a:t>
              </a:r>
              <a:r>
                <a:rPr kumimoji="0" lang="zh-CN" altLang="en-US" sz="3000" b="1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厂房</a:t>
              </a:r>
              <a:r>
                <a:rPr kumimoji="0" lang="en-US" altLang="zh-CN" sz="3000" b="1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</a:t>
              </a:r>
              <a:endParaRPr kumimoji="0" lang="en-US" altLang="zh-CN" sz="30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 rot="19920000">
              <a:off x="4924077" y="6212510"/>
              <a:ext cx="1179354" cy="2784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B4 </a:t>
              </a:r>
              <a:r>
                <a:rPr kumimoji="0" lang="zh-CN" altLang="en-US" sz="3000" b="1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厂房</a:t>
              </a:r>
              <a:endParaRPr kumimoji="0" lang="en-US" altLang="zh-CN" sz="30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文本框 44"/>
            <p:cNvSpPr txBox="1"/>
            <p:nvPr/>
          </p:nvSpPr>
          <p:spPr>
            <a:xfrm rot="19920000">
              <a:off x="4492671" y="6708771"/>
              <a:ext cx="409735" cy="27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C1 </a:t>
              </a:r>
              <a:endParaRPr kumimoji="0" lang="en-US" altLang="zh-CN" sz="30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74703" y="4465091"/>
            <a:ext cx="11977480" cy="14573195"/>
            <a:chOff x="18256715" y="4465091"/>
            <a:chExt cx="11977480" cy="14573195"/>
          </a:xfrm>
        </p:grpSpPr>
        <p:grpSp>
          <p:nvGrpSpPr>
            <p:cNvPr id="126" name="组合 31"/>
            <p:cNvGrpSpPr/>
            <p:nvPr/>
          </p:nvGrpSpPr>
          <p:grpSpPr>
            <a:xfrm>
              <a:off x="18256715" y="4465091"/>
              <a:ext cx="11977480" cy="14573195"/>
              <a:chOff x="1207658" y="1994114"/>
              <a:chExt cx="6019262" cy="7324768"/>
            </a:xfrm>
          </p:grpSpPr>
          <p:pic>
            <p:nvPicPr>
              <p:cNvPr id="127" name="图片 32" descr="停车位2"/>
              <p:cNvPicPr>
                <a:picLocks noChangeAspect="1"/>
              </p:cNvPicPr>
              <p:nvPr/>
            </p:nvPicPr>
            <p:blipFill rotWithShape="1">
              <a:blip r:embed="rId2"/>
              <a:srcRect l="15459" r="26398"/>
              <a:stretch>
                <a:fillRect/>
              </a:stretch>
            </p:blipFill>
            <p:spPr>
              <a:xfrm>
                <a:off x="1207658" y="1994114"/>
                <a:ext cx="6019262" cy="73247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33" name="组合 25"/>
              <p:cNvGrpSpPr>
                <a:grpSpLocks noChangeAspect="1"/>
              </p:cNvGrpSpPr>
              <p:nvPr/>
            </p:nvGrpSpPr>
            <p:grpSpPr>
              <a:xfrm>
                <a:off x="2167049" y="3311226"/>
                <a:ext cx="4318233" cy="5103381"/>
                <a:chOff x="5271" y="3143"/>
                <a:chExt cx="8355" cy="9871"/>
              </a:xfrm>
            </p:grpSpPr>
            <p:sp>
              <p:nvSpPr>
                <p:cNvPr id="143" name="文本框 44"/>
                <p:cNvSpPr txBox="1"/>
                <p:nvPr/>
              </p:nvSpPr>
              <p:spPr>
                <a:xfrm rot="4798281">
                  <a:off x="12303" y="8962"/>
                  <a:ext cx="2107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A3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4" name="文本框 44"/>
                <p:cNvSpPr txBox="1"/>
                <p:nvPr/>
              </p:nvSpPr>
              <p:spPr>
                <a:xfrm rot="4448356">
                  <a:off x="11781" y="3559"/>
                  <a:ext cx="1371" cy="539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C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5" name="文本框 44"/>
                <p:cNvSpPr txBox="1"/>
                <p:nvPr/>
              </p:nvSpPr>
              <p:spPr>
                <a:xfrm rot="19920000">
                  <a:off x="7446" y="5347"/>
                  <a:ext cx="1767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B1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6" name="文本框 44"/>
                <p:cNvSpPr txBox="1"/>
                <p:nvPr/>
              </p:nvSpPr>
              <p:spPr>
                <a:xfrm rot="19920000">
                  <a:off x="9761" y="3961"/>
                  <a:ext cx="1918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B2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7" name="文本框 44"/>
                <p:cNvSpPr txBox="1"/>
                <p:nvPr/>
              </p:nvSpPr>
              <p:spPr>
                <a:xfrm rot="3636882">
                  <a:off x="4608" y="9203"/>
                  <a:ext cx="1865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A1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8" name="文本框 44"/>
                <p:cNvSpPr txBox="1"/>
                <p:nvPr/>
              </p:nvSpPr>
              <p:spPr>
                <a:xfrm rot="2983231">
                  <a:off x="6729" y="11923"/>
                  <a:ext cx="1643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A2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宿舍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2" name="文本框 44"/>
                <p:cNvSpPr txBox="1"/>
                <p:nvPr/>
              </p:nvSpPr>
              <p:spPr>
                <a:xfrm rot="19920000">
                  <a:off x="6488" y="7865"/>
                  <a:ext cx="1388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lang="en-US" altLang="zh-CN" sz="30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A</a:t>
                  </a:r>
                  <a:r>
                    <a:rPr lang="zh-CN" altLang="en-US" sz="30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厂房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3" name="文本框 44"/>
                <p:cNvSpPr txBox="1"/>
                <p:nvPr/>
              </p:nvSpPr>
              <p:spPr>
                <a:xfrm rot="19920000">
                  <a:off x="8202" y="7087"/>
                  <a:ext cx="1614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B1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厂房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4" name="文本框 44"/>
                <p:cNvSpPr txBox="1"/>
                <p:nvPr/>
              </p:nvSpPr>
              <p:spPr>
                <a:xfrm rot="19920000">
                  <a:off x="11115" y="5387"/>
                  <a:ext cx="1810" cy="5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R="0" defTabSz="457200" eaLnBrk="0" hangingPunct="0"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B2</a:t>
                  </a:r>
                  <a:r>
                    <a:rPr kumimoji="0" lang="zh-CN" altLang="en-US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厂房</a:t>
                  </a:r>
                  <a:r>
                    <a:rPr kumimoji="0" lang="en-US" altLang="zh-CN" sz="3000" b="1" kern="1200" cap="none" spc="0" normalizeH="0" baseline="0" noProof="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 </a:t>
                  </a:r>
                  <a:endPara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8" name="文本框 44"/>
              <p:cNvSpPr txBox="1"/>
              <p:nvPr/>
            </p:nvSpPr>
            <p:spPr>
              <a:xfrm rot="19920000">
                <a:off x="3542872" y="7012336"/>
                <a:ext cx="1179354" cy="27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B3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厂房</a:t>
                </a:r>
                <a:r>
                  <a:rPr kumimoji="0" lang="en-US" altLang="zh-CN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 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 rot="19920000">
                <a:off x="4924077" y="6212510"/>
                <a:ext cx="1179354" cy="278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457200" eaLnBrk="0" hangingPunct="0">
                  <a:buClrTx/>
                  <a:buSzTx/>
                  <a:buFontTx/>
                  <a:buNone/>
                  <a:defRPr/>
                </a:pPr>
                <a:r>
                  <a:rPr kumimoji="0" lang="en-US" altLang="zh-CN" sz="3000" b="1" kern="1200" cap="none" spc="0" normalizeH="0" baseline="0" noProof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B4 </a:t>
                </a:r>
                <a:r>
                  <a:rPr kumimoji="0" lang="zh-CN" altLang="en-US" sz="3000" b="1" kern="1200" cap="none" spc="0" normalizeH="0" baseline="0" noProof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厂房</a:t>
                </a:r>
                <a:endParaRPr kumimoji="0" lang="en-US" altLang="zh-CN" sz="3000" b="1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 rot="19796930">
              <a:off x="24180349" y="15285484"/>
              <a:ext cx="3489121" cy="1395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{7d6ba805-7b87-4db8-8870-cb0544129168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自定义</PresentationFormat>
  <Paragraphs>164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黑体</vt:lpstr>
      <vt:lpstr>Times New Roman</vt:lpstr>
      <vt:lpstr>Calibri</vt:lpstr>
      <vt:lpstr>Arial Unicode MS</vt:lpstr>
      <vt:lpstr>等线 Light</vt:lpstr>
      <vt:lpstr>Calibri Light</vt:lpstr>
      <vt:lpstr>等线</vt:lpstr>
      <vt:lpstr>Office 主题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张雨田</dc:creator>
  <dc:description>©PPTSTORE 版权所有</dc:description>
  <cp:lastModifiedBy>刘伟平</cp:lastModifiedBy>
  <cp:revision>1799</cp:revision>
  <dcterms:created xsi:type="dcterms:W3CDTF">2018-03-20T06:44:00Z</dcterms:created>
  <dcterms:modified xsi:type="dcterms:W3CDTF">2022-04-01T01:30:48Z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03EF365941E84106929980606E3B43B3</vt:lpwstr>
  </property>
</Properties>
</file>