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506" r:id="rId3"/>
  </p:sldIdLst>
  <p:sldSz cx="42840275" cy="3023997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2A9"/>
    <a:srgbClr val="BACAE9"/>
    <a:srgbClr val="8BA8DA"/>
    <a:srgbClr val="FFA74B"/>
    <a:srgbClr val="FFFFFF"/>
    <a:srgbClr val="ED7D31"/>
    <a:srgbClr val="FFFF01"/>
    <a:srgbClr val="91C7C3"/>
    <a:srgbClr val="FF8201"/>
    <a:srgbClr val="DC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5" autoAdjust="0"/>
    <p:restoredTop sz="96366" autoAdjust="0"/>
  </p:normalViewPr>
  <p:slideViewPr>
    <p:cSldViewPr snapToGrid="0" showGuides="1">
      <p:cViewPr varScale="1">
        <p:scale>
          <a:sx n="27" d="100"/>
          <a:sy n="27" d="100"/>
        </p:scale>
        <p:origin x="1544" y="224"/>
      </p:cViewPr>
      <p:guideLst>
        <p:guide pos="26494"/>
        <p:guide orient="horz" pos="19049"/>
        <p:guide orient="horz" pos="7151"/>
        <p:guide orient="horz" pos="4293"/>
        <p:guide pos="1450"/>
        <p:guide orient="horz" pos="17483"/>
        <p:guide orient="horz" pos="13456"/>
        <p:guide orient="horz" pos="8501"/>
        <p:guide orient="horz" pos="9326"/>
        <p:guide pos="13186"/>
        <p:guide pos="24035"/>
        <p:guide pos="16668"/>
        <p:guide pos="12254"/>
        <p:guide orient="horz" pos="31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0397-AD41-415F-8BA9-5A3A8C0E3F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75070-840D-4147-ADE7-2DE12EE7BF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8322-22D8-47FD-A77A-2D9F9D4722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143000"/>
            <a:ext cx="4371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3235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774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0975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421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681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521950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75185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4027785" algn="l" defTabSz="3505835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3013" y="1143000"/>
            <a:ext cx="43719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3021" y="4949049"/>
            <a:ext cx="36414234" cy="10528100"/>
          </a:xfrm>
        </p:spPr>
        <p:txBody>
          <a:bodyPr anchor="b"/>
          <a:lstStyle>
            <a:lvl1pPr algn="ctr">
              <a:defRPr sz="264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035" y="15883154"/>
            <a:ext cx="32130206" cy="7301067"/>
          </a:xfrm>
        </p:spPr>
        <p:txBody>
          <a:bodyPr/>
          <a:lstStyle>
            <a:lvl1pPr marL="0" indent="0" algn="ctr">
              <a:buNone/>
              <a:defRPr sz="10585"/>
            </a:lvl1pPr>
            <a:lvl2pPr marL="2016125" indent="0" algn="ctr">
              <a:buNone/>
              <a:defRPr sz="8820"/>
            </a:lvl2pPr>
            <a:lvl3pPr marL="4032250" indent="0" algn="ctr">
              <a:buNone/>
              <a:defRPr sz="7935"/>
            </a:lvl3pPr>
            <a:lvl4pPr marL="6048375" indent="0" algn="ctr">
              <a:buNone/>
              <a:defRPr sz="7055"/>
            </a:lvl4pPr>
            <a:lvl5pPr marL="8063865" indent="0" algn="ctr">
              <a:buNone/>
              <a:defRPr sz="7055"/>
            </a:lvl5pPr>
            <a:lvl6pPr marL="10079990" indent="0" algn="ctr">
              <a:buNone/>
              <a:defRPr sz="7055"/>
            </a:lvl6pPr>
            <a:lvl7pPr marL="12096115" indent="0" algn="ctr">
              <a:buNone/>
              <a:defRPr sz="7055"/>
            </a:lvl7pPr>
            <a:lvl8pPr marL="14112240" indent="0" algn="ctr">
              <a:buNone/>
              <a:defRPr sz="7055"/>
            </a:lvl8pPr>
            <a:lvl9pPr marL="16128365" indent="0" algn="ctr">
              <a:buNone/>
              <a:defRPr sz="705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851E-3C99-4AD7-AFAF-837CA5C762D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57574" y="1610015"/>
            <a:ext cx="9237434" cy="2562724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5271" y="1610015"/>
            <a:ext cx="27176799" cy="2562724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501176" y="28630276"/>
            <a:ext cx="9639062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959" y="7539080"/>
            <a:ext cx="36949737" cy="12579118"/>
          </a:xfrm>
        </p:spPr>
        <p:txBody>
          <a:bodyPr anchor="b"/>
          <a:lstStyle>
            <a:lvl1pPr>
              <a:defRPr sz="264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2959" y="20237201"/>
            <a:ext cx="36949737" cy="6615061"/>
          </a:xfrm>
        </p:spPr>
        <p:txBody>
          <a:bodyPr/>
          <a:lstStyle>
            <a:lvl1pPr marL="0" indent="0">
              <a:buNone/>
              <a:defRPr sz="10585">
                <a:solidFill>
                  <a:schemeClr val="tx1"/>
                </a:solidFill>
              </a:defRPr>
            </a:lvl1pPr>
            <a:lvl2pPr marL="2016125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2pPr>
            <a:lvl3pPr marL="4032250" indent="0">
              <a:buNone/>
              <a:defRPr sz="7935">
                <a:solidFill>
                  <a:schemeClr val="tx1">
                    <a:tint val="75000"/>
                  </a:schemeClr>
                </a:solidFill>
              </a:defRPr>
            </a:lvl3pPr>
            <a:lvl4pPr marL="6048375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4pPr>
            <a:lvl5pPr marL="8063865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5pPr>
            <a:lvl6pPr marL="1007999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6pPr>
            <a:lvl7pPr marL="12096115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7pPr>
            <a:lvl8pPr marL="1411224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8pPr>
            <a:lvl9pPr marL="16128365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5269" y="8050077"/>
            <a:ext cx="18207117" cy="191871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87889" y="8050077"/>
            <a:ext cx="18207117" cy="191871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849" y="1610022"/>
            <a:ext cx="36949737" cy="584505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0853" y="7413073"/>
            <a:ext cx="18123442" cy="3633032"/>
          </a:xfrm>
        </p:spPr>
        <p:txBody>
          <a:bodyPr anchor="b"/>
          <a:lstStyle>
            <a:lvl1pPr marL="0" indent="0">
              <a:buNone/>
              <a:defRPr sz="10585" b="1"/>
            </a:lvl1pPr>
            <a:lvl2pPr marL="2016125" indent="0">
              <a:buNone/>
              <a:defRPr sz="8820" b="1"/>
            </a:lvl2pPr>
            <a:lvl3pPr marL="4032250" indent="0">
              <a:buNone/>
              <a:defRPr sz="7935" b="1"/>
            </a:lvl3pPr>
            <a:lvl4pPr marL="6048375" indent="0">
              <a:buNone/>
              <a:defRPr sz="7055" b="1"/>
            </a:lvl4pPr>
            <a:lvl5pPr marL="8063865" indent="0">
              <a:buNone/>
              <a:defRPr sz="7055" b="1"/>
            </a:lvl5pPr>
            <a:lvl6pPr marL="10079990" indent="0">
              <a:buNone/>
              <a:defRPr sz="7055" b="1"/>
            </a:lvl6pPr>
            <a:lvl7pPr marL="12096115" indent="0">
              <a:buNone/>
              <a:defRPr sz="7055" b="1"/>
            </a:lvl7pPr>
            <a:lvl8pPr marL="14112240" indent="0">
              <a:buNone/>
              <a:defRPr sz="7055" b="1"/>
            </a:lvl8pPr>
            <a:lvl9pPr marL="16128365" indent="0">
              <a:buNone/>
              <a:defRPr sz="70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0853" y="11046105"/>
            <a:ext cx="18123442" cy="162471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87891" y="7413073"/>
            <a:ext cx="18212697" cy="3633032"/>
          </a:xfrm>
        </p:spPr>
        <p:txBody>
          <a:bodyPr anchor="b"/>
          <a:lstStyle>
            <a:lvl1pPr marL="0" indent="0">
              <a:buNone/>
              <a:defRPr sz="10585" b="1"/>
            </a:lvl1pPr>
            <a:lvl2pPr marL="2016125" indent="0">
              <a:buNone/>
              <a:defRPr sz="8820" b="1"/>
            </a:lvl2pPr>
            <a:lvl3pPr marL="4032250" indent="0">
              <a:buNone/>
              <a:defRPr sz="7935" b="1"/>
            </a:lvl3pPr>
            <a:lvl4pPr marL="6048375" indent="0">
              <a:buNone/>
              <a:defRPr sz="7055" b="1"/>
            </a:lvl4pPr>
            <a:lvl5pPr marL="8063865" indent="0">
              <a:buNone/>
              <a:defRPr sz="7055" b="1"/>
            </a:lvl5pPr>
            <a:lvl6pPr marL="10079990" indent="0">
              <a:buNone/>
              <a:defRPr sz="7055" b="1"/>
            </a:lvl6pPr>
            <a:lvl7pPr marL="12096115" indent="0">
              <a:buNone/>
              <a:defRPr sz="7055" b="1"/>
            </a:lvl7pPr>
            <a:lvl8pPr marL="14112240" indent="0">
              <a:buNone/>
              <a:defRPr sz="7055" b="1"/>
            </a:lvl8pPr>
            <a:lvl9pPr marL="16128365" indent="0">
              <a:buNone/>
              <a:defRPr sz="70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87891" y="11046105"/>
            <a:ext cx="18212697" cy="162471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8C9F-F218-4CA5-B1B5-CE73204C5593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849" y="2016019"/>
            <a:ext cx="13817104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2697" y="4354048"/>
            <a:ext cx="21687889" cy="21490205"/>
          </a:xfrm>
        </p:spPr>
        <p:txBody>
          <a:bodyPr/>
          <a:lstStyle>
            <a:lvl1pPr>
              <a:defRPr sz="14110"/>
            </a:lvl1pPr>
            <a:lvl2pPr>
              <a:defRPr sz="12345"/>
            </a:lvl2pPr>
            <a:lvl3pPr>
              <a:defRPr sz="10585"/>
            </a:lvl3pPr>
            <a:lvl4pPr>
              <a:defRPr sz="8820"/>
            </a:lvl4pPr>
            <a:lvl5pPr>
              <a:defRPr sz="8820"/>
            </a:lvl5pPr>
            <a:lvl6pPr>
              <a:defRPr sz="8820"/>
            </a:lvl6pPr>
            <a:lvl7pPr>
              <a:defRPr sz="8820"/>
            </a:lvl7pPr>
            <a:lvl8pPr>
              <a:defRPr sz="8820"/>
            </a:lvl8pPr>
            <a:lvl9pPr>
              <a:defRPr sz="88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849" y="9072087"/>
            <a:ext cx="13817104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125" indent="0">
              <a:buNone/>
              <a:defRPr sz="6175"/>
            </a:lvl2pPr>
            <a:lvl3pPr marL="4032250" indent="0">
              <a:buNone/>
              <a:defRPr sz="5290"/>
            </a:lvl3pPr>
            <a:lvl4pPr marL="6048375" indent="0">
              <a:buNone/>
              <a:defRPr sz="4410"/>
            </a:lvl4pPr>
            <a:lvl5pPr marL="8063865" indent="0">
              <a:buNone/>
              <a:defRPr sz="4410"/>
            </a:lvl5pPr>
            <a:lvl6pPr marL="10079990" indent="0">
              <a:buNone/>
              <a:defRPr sz="4410"/>
            </a:lvl6pPr>
            <a:lvl7pPr marL="12096115" indent="0">
              <a:buNone/>
              <a:defRPr sz="4410"/>
            </a:lvl7pPr>
            <a:lvl8pPr marL="14112240" indent="0">
              <a:buNone/>
              <a:defRPr sz="4410"/>
            </a:lvl8pPr>
            <a:lvl9pPr marL="16128365" indent="0">
              <a:buNone/>
              <a:defRPr sz="44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849" y="2016019"/>
            <a:ext cx="13817104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12697" y="4354048"/>
            <a:ext cx="21687889" cy="21490205"/>
          </a:xfrm>
        </p:spPr>
        <p:txBody>
          <a:bodyPr anchor="t"/>
          <a:lstStyle>
            <a:lvl1pPr marL="0" indent="0">
              <a:buNone/>
              <a:defRPr sz="14110"/>
            </a:lvl1pPr>
            <a:lvl2pPr marL="2016125" indent="0">
              <a:buNone/>
              <a:defRPr sz="12345"/>
            </a:lvl2pPr>
            <a:lvl3pPr marL="4032250" indent="0">
              <a:buNone/>
              <a:defRPr sz="10585"/>
            </a:lvl3pPr>
            <a:lvl4pPr marL="6048375" indent="0">
              <a:buNone/>
              <a:defRPr sz="8820"/>
            </a:lvl4pPr>
            <a:lvl5pPr marL="8063865" indent="0">
              <a:buNone/>
              <a:defRPr sz="8820"/>
            </a:lvl5pPr>
            <a:lvl6pPr marL="10079990" indent="0">
              <a:buNone/>
              <a:defRPr sz="8820"/>
            </a:lvl6pPr>
            <a:lvl7pPr marL="12096115" indent="0">
              <a:buNone/>
              <a:defRPr sz="8820"/>
            </a:lvl7pPr>
            <a:lvl8pPr marL="14112240" indent="0">
              <a:buNone/>
              <a:defRPr sz="8820"/>
            </a:lvl8pPr>
            <a:lvl9pPr marL="16128365" indent="0">
              <a:buNone/>
              <a:defRPr sz="882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0849" y="9072087"/>
            <a:ext cx="13817104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125" indent="0">
              <a:buNone/>
              <a:defRPr sz="6175"/>
            </a:lvl2pPr>
            <a:lvl3pPr marL="4032250" indent="0">
              <a:buNone/>
              <a:defRPr sz="5290"/>
            </a:lvl3pPr>
            <a:lvl4pPr marL="6048375" indent="0">
              <a:buNone/>
              <a:defRPr sz="4410"/>
            </a:lvl4pPr>
            <a:lvl5pPr marL="8063865" indent="0">
              <a:buNone/>
              <a:defRPr sz="4410"/>
            </a:lvl5pPr>
            <a:lvl6pPr marL="10079990" indent="0">
              <a:buNone/>
              <a:defRPr sz="4410"/>
            </a:lvl6pPr>
            <a:lvl7pPr marL="12096115" indent="0">
              <a:buNone/>
              <a:defRPr sz="4410"/>
            </a:lvl7pPr>
            <a:lvl8pPr marL="14112240" indent="0">
              <a:buNone/>
              <a:defRPr sz="4410"/>
            </a:lvl8pPr>
            <a:lvl9pPr marL="16128365" indent="0">
              <a:buNone/>
              <a:defRPr sz="44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5269" y="1610022"/>
            <a:ext cx="3694973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69" y="8050077"/>
            <a:ext cx="3694973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2F60-8D04-463D-B311-D19A5CA434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8183-E1B1-4AF2-8B1F-F05F6EE41C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031615" rtl="0" eaLnBrk="1" latinLnBrk="0" hangingPunct="1">
        <a:lnSpc>
          <a:spcPct val="90000"/>
        </a:lnSpc>
        <a:spcBef>
          <a:spcPct val="0"/>
        </a:spcBef>
        <a:buNone/>
        <a:defRPr sz="1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7745" indent="-1007745" algn="l" defTabSz="4031615" rtl="0" eaLnBrk="1" latinLnBrk="0" hangingPunct="1">
        <a:lnSpc>
          <a:spcPct val="90000"/>
        </a:lnSpc>
        <a:spcBef>
          <a:spcPts val="4410"/>
        </a:spcBef>
        <a:buFont typeface="Arial" panose="02080604020202020204" pitchFamily="34" charset="0"/>
        <a:buChar char="•"/>
        <a:defRPr sz="12345" kern="1200">
          <a:solidFill>
            <a:schemeClr val="tx1"/>
          </a:solidFill>
          <a:latin typeface="+mn-lt"/>
          <a:ea typeface="+mn-ea"/>
          <a:cs typeface="+mn-cs"/>
        </a:defRPr>
      </a:lvl1pPr>
      <a:lvl2pPr marL="302387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80604020202020204" pitchFamily="34" charset="0"/>
        <a:buChar char="•"/>
        <a:defRPr sz="10585" kern="1200">
          <a:solidFill>
            <a:schemeClr val="tx1"/>
          </a:solidFill>
          <a:latin typeface="+mn-lt"/>
          <a:ea typeface="+mn-ea"/>
          <a:cs typeface="+mn-cs"/>
        </a:defRPr>
      </a:lvl2pPr>
      <a:lvl3pPr marL="5039995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8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3pPr>
      <a:lvl4pPr marL="705612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8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4pPr>
      <a:lvl5pPr marL="9072245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8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5pPr>
      <a:lvl6pPr marL="1108837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8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6pPr>
      <a:lvl7pPr marL="1310386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8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7pPr>
      <a:lvl8pPr marL="15119985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8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8pPr>
      <a:lvl9pPr marL="17136110" indent="-1007745" algn="l" defTabSz="4031615" rtl="0" eaLnBrk="1" latinLnBrk="0" hangingPunct="1">
        <a:lnSpc>
          <a:spcPct val="90000"/>
        </a:lnSpc>
        <a:spcBef>
          <a:spcPts val="2205"/>
        </a:spcBef>
        <a:buFont typeface="Arial" panose="02080604020202020204" pitchFamily="34" charset="0"/>
        <a:buChar char="•"/>
        <a:defRPr sz="7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1pPr>
      <a:lvl2pPr marL="201612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2pPr>
      <a:lvl3pPr marL="4032250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3pPr>
      <a:lvl4pPr marL="604837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4pPr>
      <a:lvl5pPr marL="806386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5pPr>
      <a:lvl6pPr marL="10079990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6pPr>
      <a:lvl7pPr marL="1209611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7pPr>
      <a:lvl8pPr marL="14112240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8pPr>
      <a:lvl9pPr marL="16128365" algn="l" defTabSz="4031615" rtl="0" eaLnBrk="1" latinLnBrk="0" hangingPunct="1">
        <a:defRPr sz="7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6" y="32584"/>
            <a:ext cx="42840274" cy="17248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anchor="t">
            <a:spAutoFit/>
          </a:bodyPr>
          <a:lstStyle/>
          <a:p>
            <a:pPr algn="ctr">
              <a:lnSpc>
                <a:spcPct val="200000"/>
              </a:lnSpc>
            </a:pPr>
            <a:endParaRPr lang="zh-CN" altLang="en-US" sz="66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4990" y="2138680"/>
            <a:ext cx="17628235" cy="27085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5000"/>
              </a:lnSpc>
            </a:pP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基于利好国际创新中心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的现状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，为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消除园区安全隐患、完善功能配</a:t>
            </a:r>
            <a:r>
              <a:rPr lang="zh-CN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套、推动产业结构升级，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申请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园区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进行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增加辅助性设施类综合整治。该事项已经区城市更新领导小组审议并原则通过，现依据《关于加强和改进城市更新实施工作的暂行措施》（市府办〔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2016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〕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38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号）和《龙岗区旧工业区增加辅助性设施类综合整治改造升级实施细则（试行）》等相关规定，对该增加辅助性公用设施类综合整治项目实施方案公开展示，通告如下：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一、园区现状概况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项目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位于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深圳市龙岗区</a:t>
            </a:r>
            <a:r>
              <a:rPr 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宝龙街道爱南路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78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，工业用地面积</a:t>
            </a:r>
            <a:r>
              <a:rPr 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约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6.4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万</a:t>
            </a:r>
            <a:r>
              <a:rPr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平方米，建筑面积</a:t>
            </a:r>
            <a:r>
              <a:rPr 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200664</a:t>
            </a:r>
            <a:r>
              <a:rPr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平方米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，共有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栋建筑。园区建成于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2004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年，基础设施和配套设施薄弱。现状产业以电子电器产业为主。</a:t>
            </a:r>
            <a:endParaRPr lang="zh-CN" altLang="en-US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二、拟规划情况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为消除安全隐患、完善功能配套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、力促园区产业升级，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拟通过</a:t>
            </a:r>
            <a:r>
              <a:rPr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增加辅助性设施类综合整治，新增</a:t>
            </a:r>
            <a:r>
              <a:rPr 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电梯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966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平方米</a:t>
            </a:r>
            <a:r>
              <a:rPr sz="3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连廊</a:t>
            </a:r>
            <a:r>
              <a:rPr 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11220</a:t>
            </a:r>
            <a:r>
              <a:rPr sz="3200" dirty="0">
                <a:latin typeface="黑体" panose="02010609060101010101" pitchFamily="49" charset="-122"/>
                <a:ea typeface="黑体" panose="02010609060101010101" pitchFamily="49" charset="-122"/>
              </a:rPr>
              <a:t>平方米、</a:t>
            </a:r>
            <a:r>
              <a:rPr 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屋顶雨棚</a:t>
            </a:r>
            <a:r>
              <a:rPr 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8458.1</a:t>
            </a:r>
            <a:r>
              <a:rPr sz="3200" dirty="0">
                <a:latin typeface="黑体" panose="02010609060101010101" pitchFamily="49" charset="-122"/>
                <a:ea typeface="黑体" panose="02010609060101010101" pitchFamily="49" charset="-122"/>
              </a:rPr>
              <a:t>平方米、</a:t>
            </a:r>
            <a:r>
              <a:rPr 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首层</a:t>
            </a:r>
            <a:r>
              <a:rPr sz="3200" dirty="0">
                <a:latin typeface="黑体" panose="02010609060101010101" pitchFamily="49" charset="-122"/>
                <a:ea typeface="黑体" panose="02010609060101010101" pitchFamily="49" charset="-122"/>
              </a:rPr>
              <a:t>雨棚</a:t>
            </a:r>
            <a:r>
              <a:rPr 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1647.5</a:t>
            </a:r>
            <a:r>
              <a:rPr sz="3200" dirty="0">
                <a:latin typeface="黑体" panose="02010609060101010101" pitchFamily="49" charset="-122"/>
                <a:ea typeface="黑体" panose="02010609060101010101" pitchFamily="49" charset="-122"/>
              </a:rPr>
              <a:t>平方米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新增辅助性公用设施建筑面积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22291.6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平方米，新增建筑面积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占原建筑面积的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11.11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%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，园区产业定位以智能制造产业为核心，打造集生产制造、产业孵化及配套服务为一体的综合园区。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三、公示地点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(一)现场展示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1.深圳市龙岗区工业和信息化局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地址：深圳市龙岗区中心城清林中路海关大厦10楼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深圳市龙岗区宝龙街道办事处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地址：</a:t>
            </a:r>
            <a:r>
              <a:rPr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广东省深圳市龙岗区</a:t>
            </a:r>
            <a:r>
              <a:rPr 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冬青路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号</a:t>
            </a:r>
            <a:endParaRPr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项目现场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地址：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深圳市龙岗区宝龙街道爱南路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78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号</a:t>
            </a:r>
            <a:endParaRPr altLang="zh-CN" sz="32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4.《深圳特区报》或《深圳商报》</a:t>
            </a:r>
            <a:endParaRPr lang="en-US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网上展示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龙岗政府在线、龙岗区工业和信息化局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网址：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http://www.lg.gov.cn/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网址：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http://www.lg.gov.cn/bmzz/gxj/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四、公示时间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自202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日至202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日止。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五、意见反馈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公示期间，任何单位和个人可将意见在202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日前通过传真或邮件反馈至龙岗区工业和信息化局。我局将对公众意见进行认真研究后提出处理意见，并按程序报批。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六、联系方式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龙岗区工业和信息化局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联系人：刘工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联系电话：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0755-28949032   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传真：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0755-28949300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邮箱：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lgcykjbzk@lg.gov.cn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35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　　深圳市龙岗区工业和信息化局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r">
              <a:lnSpc>
                <a:spcPct val="135000"/>
              </a:lnSpc>
              <a:spcAft>
                <a:spcPts val="0"/>
              </a:spcAft>
            </a:pP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2023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24</a:t>
            </a:r>
            <a:r>
              <a:rPr lang="zh-CN" altLang="zh-CN" sz="32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日</a:t>
            </a:r>
            <a:endParaRPr lang="zh-CN" altLang="zh-CN" sz="3200" kern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02017" y="296375"/>
            <a:ext cx="3823941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龙岗区宝龙街道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利好国际创新中心</a:t>
            </a: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增加辅助性公用设施类综合整治实施方案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19685635" y="22623780"/>
          <a:ext cx="22606000" cy="6902450"/>
        </p:xfrm>
        <a:graphic>
          <a:graphicData uri="http://schemas.openxmlformats.org/drawingml/2006/table">
            <a:tbl>
              <a:tblPr/>
              <a:tblGrid>
                <a:gridCol w="3573145"/>
                <a:gridCol w="2997200"/>
                <a:gridCol w="5573395"/>
                <a:gridCol w="3128645"/>
                <a:gridCol w="3218180"/>
                <a:gridCol w="4115435"/>
              </a:tblGrid>
              <a:tr h="1142365">
                <a:tc gridSpan="6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经济技术指标一览表</a:t>
                      </a:r>
                      <a:endParaRPr lang="zh-CN" altLang="en-US" sz="6000" b="1" i="0" u="none" strike="noStrike" dirty="0">
                        <a:effectLst/>
                        <a:latin typeface="Arial" panose="0208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3726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改造前</a:t>
                      </a:r>
                      <a:endParaRPr lang="zh-CN" altLang="en-US" sz="4800" b="0" i="0" u="none" strike="noStrike" dirty="0">
                        <a:effectLst/>
                        <a:latin typeface="Arial" panose="0208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改造后</a:t>
                      </a:r>
                      <a:endParaRPr lang="zh-CN" altLang="en-US" sz="4800" b="0" i="0" u="none" strike="noStrike" dirty="0">
                        <a:effectLst/>
                        <a:latin typeface="Arial" panose="0208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4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现状建筑面积（㎡） </a:t>
                      </a:r>
                      <a:endParaRPr lang="zh-CN" altLang="en-US" sz="4800" b="0" i="0" u="none" strike="noStrike" dirty="0">
                        <a:effectLst/>
                        <a:latin typeface="Arial" panose="0208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拆除建筑量（㎡） </a:t>
                      </a:r>
                      <a:endParaRPr lang="zh-CN" altLang="en-US" sz="4800" b="0" i="0" u="none" strike="noStrike" dirty="0">
                        <a:effectLst/>
                        <a:latin typeface="Arial" panose="0208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新增辅助性设施建筑面积</a:t>
                      </a:r>
                      <a:endParaRPr lang="en-US" altLang="zh-CN" sz="3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（㎡） </a:t>
                      </a:r>
                      <a:endParaRPr lang="zh-CN" altLang="en-US" sz="4800" b="0" i="0" u="none" strike="noStrike" dirty="0">
                        <a:effectLst/>
                        <a:latin typeface="Arial" panose="0208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改造之后建筑面积</a:t>
                      </a:r>
                      <a:endParaRPr lang="en-US" altLang="zh-CN" sz="3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（㎡） </a:t>
                      </a:r>
                      <a:endParaRPr lang="zh-CN" altLang="en-US" sz="4800" b="0" i="0" u="none" strike="noStrike" dirty="0">
                        <a:effectLst/>
                        <a:latin typeface="Arial" panose="0208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200664</a:t>
                      </a:r>
                      <a:endParaRPr lang="en-US" sz="3600" b="0" i="0" u="none" strike="noStrike" kern="100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endParaRPr lang="en-US" altLang="zh-CN" sz="3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3600" b="0" i="0" u="none" strike="noStrike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22291.6（占现状总建筑面积的11.11%）</a:t>
                      </a:r>
                      <a:endParaRPr lang="en-US" altLang="zh-CN" sz="3600" b="0" i="0" u="none" strike="noStrike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03161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电梯</a:t>
                      </a:r>
                      <a:endParaRPr lang="zh-CN" altLang="en-US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9604" marR="129604" marT="64802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03161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966</a:t>
                      </a:r>
                      <a:endParaRPr lang="en-US" altLang="en-US" sz="3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222955.6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425">
                <a:tc vMerge="1">
                  <a:tcPr marL="9525" marR="9525" marT="9525" marB="0" anchor="ctr"/>
                </a:tc>
                <a:tc vMerge="1"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0316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连廊</a:t>
                      </a:r>
                      <a:endParaRPr lang="zh-CN" altLang="en-US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9604" marR="129604" marT="64802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03161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11220</a:t>
                      </a:r>
                      <a:endParaRPr lang="en-US" altLang="en-US" sz="3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0">
                <a:tc vMerge="1">
                  <a:tcPr marL="9525" marR="9525" marT="9525" marB="0" anchor="ctr"/>
                </a:tc>
                <a:tc vMerge="1"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0316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屋顶雨棚</a:t>
                      </a:r>
                      <a:endParaRPr lang="zh-CN" altLang="en-US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9604" marR="129604" marT="64802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03161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8458.1</a:t>
                      </a:r>
                      <a:endParaRPr lang="en-US" altLang="en-US" sz="3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0">
                <a:tc vMerge="1">
                  <a:tcPr marL="9525" marR="9525" marT="9525" marB="0" anchor="ctr"/>
                </a:tc>
                <a:tc vMerge="1"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algn="ctr" defTabSz="40316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首层</a:t>
                      </a:r>
                      <a:r>
                        <a:rPr lang="en-US" altLang="zh-CN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雨棚</a:t>
                      </a:r>
                      <a:endParaRPr lang="en-US" altLang="zh-CN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9604" marR="129604" marT="64802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indent="0" algn="ctr" defTabSz="403161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1647.5</a:t>
                      </a:r>
                      <a:endParaRPr lang="en-US" altLang="en-US" sz="3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0">
                <a:tc vMerge="1">
                  <a:tcPr marL="9525" marR="9525" marT="9525" marB="0" anchor="ctr"/>
                </a:tc>
                <a:tc vMerge="1"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algn="ctr" defTabSz="40316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lang="zh-CN" altLang="en-US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9604" marR="129604" marT="64802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indent="0" algn="ctr" defTabSz="4031615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22291.6</a:t>
                      </a:r>
                      <a:endParaRPr lang="en-US" altLang="en-US" sz="3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64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8" name="灯片编号占位符 227"/>
          <p:cNvSpPr>
            <a:spLocks noGrp="1"/>
          </p:cNvSpPr>
          <p:nvPr>
            <p:ph type="sldNum" sz="quarter" idx="4"/>
          </p:nvPr>
        </p:nvSpPr>
        <p:spPr>
          <a:xfrm>
            <a:off x="47705744" y="46662349"/>
            <a:ext cx="9639062" cy="1610015"/>
          </a:xfrm>
        </p:spPr>
        <p:txBody>
          <a:bodyPr/>
          <a:lstStyle/>
          <a:p>
            <a:fld id="{ECE94B4B-4764-444A-BCA3-63461FCC5858}" type="slidenum">
              <a:rPr lang="zh-CN" altLang="en-US" smtClean="0"/>
            </a:fld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39702158" y="6120920"/>
            <a:ext cx="1633043" cy="11223490"/>
            <a:chOff x="39679327" y="16356864"/>
            <a:chExt cx="1474373" cy="10132994"/>
          </a:xfrm>
        </p:grpSpPr>
        <p:sp>
          <p:nvSpPr>
            <p:cNvPr id="71" name="矩形 70"/>
            <p:cNvSpPr/>
            <p:nvPr/>
          </p:nvSpPr>
          <p:spPr>
            <a:xfrm>
              <a:off x="39679327" y="16356864"/>
              <a:ext cx="1417148" cy="583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改造前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9736552" y="25906326"/>
              <a:ext cx="1417148" cy="583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改造后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770" y="1757045"/>
            <a:ext cx="17979390" cy="9892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0770" y="11643360"/>
            <a:ext cx="17979390" cy="107556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0931d4d9-d6a0-412d-ba2d-97b1af088bac}"/>
  <p:tag name="TABLE_ENDDRAG_ORIGIN_RECT" val="1780*601"/>
  <p:tag name="TABLE_ENDDRAG_RECT" val="1531*1708*1780*601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1401</Words>
  <Application>WPS 演示</Application>
  <PresentationFormat>Custom</PresentationFormat>
  <Paragraphs>137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8" baseType="lpstr">
      <vt:lpstr>Arial</vt:lpstr>
      <vt:lpstr>宋体</vt:lpstr>
      <vt:lpstr>Wingdings</vt:lpstr>
      <vt:lpstr>DejaVu Sans</vt:lpstr>
      <vt:lpstr>微软雅黑</vt:lpstr>
      <vt:lpstr>黑体</vt:lpstr>
      <vt:lpstr>方正黑体_GBK</vt:lpstr>
      <vt:lpstr>Times New Roman</vt:lpstr>
      <vt:lpstr>Calibri</vt:lpstr>
      <vt:lpstr>宋体</vt:lpstr>
      <vt:lpstr>Arial Unicode MS</vt:lpstr>
      <vt:lpstr>等线 Light</vt:lpstr>
      <vt:lpstr>C059</vt:lpstr>
      <vt:lpstr>方正书宋_GBK</vt:lpstr>
      <vt:lpstr>Calibri Light</vt:lpstr>
      <vt:lpstr>等线</vt:lpstr>
      <vt:lpstr>Office 主题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张雨田</dc:creator>
  <dc:description>©PPTSTORE 版权所有</dc:description>
  <cp:lastModifiedBy>刘伟平</cp:lastModifiedBy>
  <cp:revision>1829</cp:revision>
  <dcterms:created xsi:type="dcterms:W3CDTF">2023-11-24T08:10:01Z</dcterms:created>
  <dcterms:modified xsi:type="dcterms:W3CDTF">2023-11-24T08:10:01Z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2052-11.8.2.10912</vt:lpwstr>
  </property>
  <property fmtid="{D5CDD505-2E9C-101B-9397-08002B2CF9AE}" pid="3" name="ICV">
    <vt:lpwstr>CFD4260D154E4875890948D5418A948E_12</vt:lpwstr>
  </property>
</Properties>
</file>