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06" r:id="rId3"/>
  </p:sldIdLst>
  <p:sldSz cx="42840275" cy="3023997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2A9"/>
    <a:srgbClr val="BACAE9"/>
    <a:srgbClr val="8BA8DA"/>
    <a:srgbClr val="FFA74B"/>
    <a:srgbClr val="FFFFFF"/>
    <a:srgbClr val="ED7D31"/>
    <a:srgbClr val="FFFF01"/>
    <a:srgbClr val="91C7C3"/>
    <a:srgbClr val="FF8201"/>
    <a:srgbClr val="DC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6366" autoAdjust="0"/>
  </p:normalViewPr>
  <p:slideViewPr>
    <p:cSldViewPr snapToGrid="0">
      <p:cViewPr>
        <p:scale>
          <a:sx n="50" d="100"/>
          <a:sy n="50" d="100"/>
        </p:scale>
        <p:origin x="36" y="-4470"/>
      </p:cViewPr>
      <p:guideLst>
        <p:guide pos="26454"/>
        <p:guide pos="26227"/>
        <p:guide orient="horz" pos="18438"/>
        <p:guide orient="horz" pos="942"/>
        <p:guide orient="horz" pos="4303"/>
        <p:guide pos="1250"/>
        <p:guide orient="horz" pos="17497"/>
        <p:guide orient="horz" pos="14060"/>
        <p:guide orient="horz" pos="4797"/>
        <p:guide orient="horz" pos="10074"/>
        <p:guide pos="13494"/>
        <p:guide pos="24232"/>
        <p:guide pos="15460"/>
        <p:guide pos="11580"/>
        <p:guide pos="1959"/>
        <p:guide orient="horz" pos="29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0397-AD41-415F-8BA9-5A3A8C0E3F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75070-840D-4147-ADE7-2DE12EE7BFC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D8322-22D8-47FD-A77A-2D9F9D4722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143000"/>
            <a:ext cx="437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5323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50774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6097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701421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2195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7518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2778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43013" y="1143000"/>
            <a:ext cx="43719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021" y="4949049"/>
            <a:ext cx="36414234" cy="10528100"/>
          </a:xfrm>
        </p:spPr>
        <p:txBody>
          <a:bodyPr anchor="b"/>
          <a:lstStyle>
            <a:lvl1pPr algn="ctr">
              <a:defRPr sz="264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5035" y="15883154"/>
            <a:ext cx="32130206" cy="7301067"/>
          </a:xfrm>
        </p:spPr>
        <p:txBody>
          <a:bodyPr/>
          <a:lstStyle>
            <a:lvl1pPr marL="0" indent="0" algn="ctr">
              <a:buNone/>
              <a:defRPr sz="10585"/>
            </a:lvl1pPr>
            <a:lvl2pPr marL="2016125" indent="0" algn="ctr">
              <a:buNone/>
              <a:defRPr sz="8820"/>
            </a:lvl2pPr>
            <a:lvl3pPr marL="4032250" indent="0" algn="ctr">
              <a:buNone/>
              <a:defRPr sz="7935"/>
            </a:lvl3pPr>
            <a:lvl4pPr marL="6048375" indent="0" algn="ctr">
              <a:buNone/>
              <a:defRPr sz="7055"/>
            </a:lvl4pPr>
            <a:lvl5pPr marL="8063865" indent="0" algn="ctr">
              <a:buNone/>
              <a:defRPr sz="7055"/>
            </a:lvl5pPr>
            <a:lvl6pPr marL="10079990" indent="0" algn="ctr">
              <a:buNone/>
              <a:defRPr sz="7055"/>
            </a:lvl6pPr>
            <a:lvl7pPr marL="12096115" indent="0" algn="ctr">
              <a:buNone/>
              <a:defRPr sz="7055"/>
            </a:lvl7pPr>
            <a:lvl8pPr marL="14112240" indent="0" algn="ctr">
              <a:buNone/>
              <a:defRPr sz="7055"/>
            </a:lvl8pPr>
            <a:lvl9pPr marL="16128365" indent="0" algn="ctr">
              <a:buNone/>
              <a:defRPr sz="705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851E-3C99-4AD7-AFAF-837CA5C762D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57574" y="1610015"/>
            <a:ext cx="9237434" cy="25627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5271" y="1610015"/>
            <a:ext cx="27176799" cy="25627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501176" y="28630276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959" y="7539080"/>
            <a:ext cx="36949737" cy="12579118"/>
          </a:xfrm>
        </p:spPr>
        <p:txBody>
          <a:bodyPr anchor="b"/>
          <a:lstStyle>
            <a:lvl1pPr>
              <a:defRPr sz="264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2959" y="20237201"/>
            <a:ext cx="36949737" cy="6615061"/>
          </a:xfrm>
        </p:spPr>
        <p:txBody>
          <a:bodyPr/>
          <a:lstStyle>
            <a:lvl1pPr marL="0" indent="0">
              <a:buNone/>
              <a:defRPr sz="10585">
                <a:solidFill>
                  <a:schemeClr val="tx1"/>
                </a:solidFill>
              </a:defRPr>
            </a:lvl1pPr>
            <a:lvl2pPr marL="2016125" indent="0">
              <a:buNone/>
              <a:defRPr sz="8820">
                <a:solidFill>
                  <a:schemeClr val="tx1">
                    <a:tint val="75000"/>
                  </a:schemeClr>
                </a:solidFill>
              </a:defRPr>
            </a:lvl2pPr>
            <a:lvl3pPr marL="4032250" indent="0">
              <a:buNone/>
              <a:defRPr sz="7935">
                <a:solidFill>
                  <a:schemeClr val="tx1">
                    <a:tint val="75000"/>
                  </a:schemeClr>
                </a:solidFill>
              </a:defRPr>
            </a:lvl3pPr>
            <a:lvl4pPr marL="604837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386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7999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1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2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36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5269" y="8050077"/>
            <a:ext cx="18207117" cy="191871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87889" y="8050077"/>
            <a:ext cx="18207117" cy="191871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1610022"/>
            <a:ext cx="36949737" cy="58450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0853" y="7413073"/>
            <a:ext cx="18123442" cy="3633032"/>
          </a:xfrm>
        </p:spPr>
        <p:txBody>
          <a:bodyPr anchor="b"/>
          <a:lstStyle>
            <a:lvl1pPr marL="0" indent="0">
              <a:buNone/>
              <a:defRPr sz="10585" b="1"/>
            </a:lvl1pPr>
            <a:lvl2pPr marL="2016125" indent="0">
              <a:buNone/>
              <a:defRPr sz="8820" b="1"/>
            </a:lvl2pPr>
            <a:lvl3pPr marL="4032250" indent="0">
              <a:buNone/>
              <a:defRPr sz="7935" b="1"/>
            </a:lvl3pPr>
            <a:lvl4pPr marL="6048375" indent="0">
              <a:buNone/>
              <a:defRPr sz="7055" b="1"/>
            </a:lvl4pPr>
            <a:lvl5pPr marL="8063865" indent="0">
              <a:buNone/>
              <a:defRPr sz="7055" b="1"/>
            </a:lvl5pPr>
            <a:lvl6pPr marL="10079990" indent="0">
              <a:buNone/>
              <a:defRPr sz="7055" b="1"/>
            </a:lvl6pPr>
            <a:lvl7pPr marL="12096115" indent="0">
              <a:buNone/>
              <a:defRPr sz="7055" b="1"/>
            </a:lvl7pPr>
            <a:lvl8pPr marL="14112240" indent="0">
              <a:buNone/>
              <a:defRPr sz="7055" b="1"/>
            </a:lvl8pPr>
            <a:lvl9pPr marL="16128365" indent="0">
              <a:buNone/>
              <a:defRPr sz="70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0853" y="11046105"/>
            <a:ext cx="18123442" cy="162471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87891" y="7413073"/>
            <a:ext cx="18212697" cy="3633032"/>
          </a:xfrm>
        </p:spPr>
        <p:txBody>
          <a:bodyPr anchor="b"/>
          <a:lstStyle>
            <a:lvl1pPr marL="0" indent="0">
              <a:buNone/>
              <a:defRPr sz="10585" b="1"/>
            </a:lvl1pPr>
            <a:lvl2pPr marL="2016125" indent="0">
              <a:buNone/>
              <a:defRPr sz="8820" b="1"/>
            </a:lvl2pPr>
            <a:lvl3pPr marL="4032250" indent="0">
              <a:buNone/>
              <a:defRPr sz="7935" b="1"/>
            </a:lvl3pPr>
            <a:lvl4pPr marL="6048375" indent="0">
              <a:buNone/>
              <a:defRPr sz="7055" b="1"/>
            </a:lvl4pPr>
            <a:lvl5pPr marL="8063865" indent="0">
              <a:buNone/>
              <a:defRPr sz="7055" b="1"/>
            </a:lvl5pPr>
            <a:lvl6pPr marL="10079990" indent="0">
              <a:buNone/>
              <a:defRPr sz="7055" b="1"/>
            </a:lvl6pPr>
            <a:lvl7pPr marL="12096115" indent="0">
              <a:buNone/>
              <a:defRPr sz="7055" b="1"/>
            </a:lvl7pPr>
            <a:lvl8pPr marL="14112240" indent="0">
              <a:buNone/>
              <a:defRPr sz="7055" b="1"/>
            </a:lvl8pPr>
            <a:lvl9pPr marL="16128365" indent="0">
              <a:buNone/>
              <a:defRPr sz="70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87891" y="11046105"/>
            <a:ext cx="18212697" cy="162471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8C9F-F218-4CA5-B1B5-CE73204C5593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2697" y="4354048"/>
            <a:ext cx="21687889" cy="21490205"/>
          </a:xfrm>
        </p:spPr>
        <p:txBody>
          <a:bodyPr/>
          <a:lstStyle>
            <a:lvl1pPr>
              <a:defRPr sz="14110"/>
            </a:lvl1pPr>
            <a:lvl2pPr>
              <a:defRPr sz="12345"/>
            </a:lvl2pPr>
            <a:lvl3pPr>
              <a:defRPr sz="10585"/>
            </a:lvl3pPr>
            <a:lvl4pPr>
              <a:defRPr sz="8820"/>
            </a:lvl4pPr>
            <a:lvl5pPr>
              <a:defRPr sz="8820"/>
            </a:lvl5pPr>
            <a:lvl6pPr>
              <a:defRPr sz="8820"/>
            </a:lvl6pPr>
            <a:lvl7pPr>
              <a:defRPr sz="8820"/>
            </a:lvl7pPr>
            <a:lvl8pPr>
              <a:defRPr sz="8820"/>
            </a:lvl8pPr>
            <a:lvl9pPr>
              <a:defRPr sz="88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5"/>
            </a:lvl2pPr>
            <a:lvl3pPr marL="4032250" indent="0">
              <a:buNone/>
              <a:defRPr sz="5290"/>
            </a:lvl3pPr>
            <a:lvl4pPr marL="6048375" indent="0">
              <a:buNone/>
              <a:defRPr sz="4410"/>
            </a:lvl4pPr>
            <a:lvl5pPr marL="8063865" indent="0">
              <a:buNone/>
              <a:defRPr sz="4410"/>
            </a:lvl5pPr>
            <a:lvl6pPr marL="10079990" indent="0">
              <a:buNone/>
              <a:defRPr sz="4410"/>
            </a:lvl6pPr>
            <a:lvl7pPr marL="12096115" indent="0">
              <a:buNone/>
              <a:defRPr sz="4410"/>
            </a:lvl7pPr>
            <a:lvl8pPr marL="14112240" indent="0">
              <a:buNone/>
              <a:defRPr sz="4410"/>
            </a:lvl8pPr>
            <a:lvl9pPr marL="16128365" indent="0">
              <a:buNone/>
              <a:defRPr sz="44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12697" y="4354048"/>
            <a:ext cx="21687889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125" indent="0">
              <a:buNone/>
              <a:defRPr sz="12345"/>
            </a:lvl2pPr>
            <a:lvl3pPr marL="4032250" indent="0">
              <a:buNone/>
              <a:defRPr sz="10585"/>
            </a:lvl3pPr>
            <a:lvl4pPr marL="6048375" indent="0">
              <a:buNone/>
              <a:defRPr sz="8820"/>
            </a:lvl4pPr>
            <a:lvl5pPr marL="8063865" indent="0">
              <a:buNone/>
              <a:defRPr sz="8820"/>
            </a:lvl5pPr>
            <a:lvl6pPr marL="10079990" indent="0">
              <a:buNone/>
              <a:defRPr sz="8820"/>
            </a:lvl6pPr>
            <a:lvl7pPr marL="12096115" indent="0">
              <a:buNone/>
              <a:defRPr sz="8820"/>
            </a:lvl7pPr>
            <a:lvl8pPr marL="14112240" indent="0">
              <a:buNone/>
              <a:defRPr sz="8820"/>
            </a:lvl8pPr>
            <a:lvl9pPr marL="16128365" indent="0">
              <a:buNone/>
              <a:defRPr sz="88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5"/>
            </a:lvl2pPr>
            <a:lvl3pPr marL="4032250" indent="0">
              <a:buNone/>
              <a:defRPr sz="5290"/>
            </a:lvl3pPr>
            <a:lvl4pPr marL="6048375" indent="0">
              <a:buNone/>
              <a:defRPr sz="4410"/>
            </a:lvl4pPr>
            <a:lvl5pPr marL="8063865" indent="0">
              <a:buNone/>
              <a:defRPr sz="4410"/>
            </a:lvl5pPr>
            <a:lvl6pPr marL="10079990" indent="0">
              <a:buNone/>
              <a:defRPr sz="4410"/>
            </a:lvl6pPr>
            <a:lvl7pPr marL="12096115" indent="0">
              <a:buNone/>
              <a:defRPr sz="4410"/>
            </a:lvl7pPr>
            <a:lvl8pPr marL="14112240" indent="0">
              <a:buNone/>
              <a:defRPr sz="4410"/>
            </a:lvl8pPr>
            <a:lvl9pPr marL="16128365" indent="0">
              <a:buNone/>
              <a:defRPr sz="44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69" y="8050077"/>
            <a:ext cx="3694973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031615" rtl="0" eaLnBrk="1" latinLnBrk="0" hangingPunct="1">
        <a:lnSpc>
          <a:spcPct val="90000"/>
        </a:lnSpc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7745" indent="-1007745" algn="l" defTabSz="4031615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5" kern="1200">
          <a:solidFill>
            <a:schemeClr val="tx1"/>
          </a:solidFill>
          <a:latin typeface="+mn-lt"/>
          <a:ea typeface="+mn-ea"/>
          <a:cs typeface="+mn-cs"/>
        </a:defRPr>
      </a:lvl1pPr>
      <a:lvl2pPr marL="302387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5" kern="1200">
          <a:solidFill>
            <a:schemeClr val="tx1"/>
          </a:solidFill>
          <a:latin typeface="+mn-lt"/>
          <a:ea typeface="+mn-ea"/>
          <a:cs typeface="+mn-cs"/>
        </a:defRPr>
      </a:lvl2pPr>
      <a:lvl3pPr marL="503999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3pPr>
      <a:lvl4pPr marL="705612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4pPr>
      <a:lvl5pPr marL="907224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5pPr>
      <a:lvl6pPr marL="1108837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6pPr>
      <a:lvl7pPr marL="1310386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7pPr>
      <a:lvl8pPr marL="1511998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1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1pPr>
      <a:lvl2pPr marL="201612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2pPr>
      <a:lvl3pPr marL="403225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3pPr>
      <a:lvl4pPr marL="604837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4pPr>
      <a:lvl5pPr marL="806386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5pPr>
      <a:lvl6pPr marL="1007999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1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7pPr>
      <a:lvl8pPr marL="1411224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8pPr>
      <a:lvl9pPr marL="1612836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31314"/>
            <a:ext cx="42840274" cy="17248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0" rIns="0" bIns="0" anchor="t">
            <a:spAutoFit/>
          </a:bodyPr>
          <a:lstStyle/>
          <a:p>
            <a:pPr algn="ctr">
              <a:lnSpc>
                <a:spcPct val="200000"/>
              </a:lnSpc>
            </a:pPr>
            <a:endParaRPr lang="zh-CN" altLang="en-US" sz="66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55469" y="1755775"/>
            <a:ext cx="16527781" cy="2799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zh-CN" sz="32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zh-CN" altLang="zh-CN" sz="29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基于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泛亚生鲜物流厂区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良好的产业发展基础，尤其</a:t>
            </a:r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以农产品储藏、加工、物流配送等上下游产业为主导，上下游合作伙伴稳定，产业带动效应明显，现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申请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G04227-0082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宗地进行增加辅助性设施类综合整治。该事项已经区城市更新领导小组审议并原则通过，现依据《关于加强和改进城市更新实施工作的暂行措施》（市府办〔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2016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〕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38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号）和《龙岗区旧工业区增加辅助性设施类综合整治改造升级实施细则（试行）》等相关规定，对该增加辅助性公用设施类综合整治项目计划事项公开展示，通告如下：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一、园区现状概况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项目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位于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深圳市龙岗区平湖街道，新木社区华南城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南侧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，仓储用地面积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31687.27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平方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米，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建筑面积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62924.13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，共有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栋建筑。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泛亚生鲜物流园区于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2016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年开始建设，当时冷链仓储物流发展有待完善，行业发展不规范，对冷库的消防安全，制冷，人员管理等要求较低，规划容积率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2.0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，辅助性配套设施不完善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二、拟规划情况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为消除安全隐患、完善功能配套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、力促园区产业升级，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拟</a:t>
            </a:r>
            <a:r>
              <a:rPr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增加辅助性设施类综合整治，新增连廊、装卸货站台、配电房、</a:t>
            </a:r>
            <a:r>
              <a:rPr lang="zh-CN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消防扑救平台，</a:t>
            </a:r>
            <a:r>
              <a:rPr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警务（门卫）室辅助性公用设施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连廊。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新增辅助性公用设施建筑面积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9402.54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，新增建筑面积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占原建筑面积的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94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%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，园区产业定位</a:t>
            </a:r>
            <a:r>
              <a:rPr lang="zh-CN" altLang="en-US" sz="3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以农产品储藏、加工、物流配送等上下游产业为主导，协同发展智能分拨加工服务、智慧冷链大数据服务、金融供应链服务、进出口清关服务、电子商务平台、供港生鲜供应链平台等。</a:t>
            </a:r>
            <a:endParaRPr lang="zh-CN" altLang="en-US" sz="3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三、公示地点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(一)现场展示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1.深圳市龙岗区工业和信息化局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地址：深圳市龙岗区中心城清林中路海关大厦10楼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深圳市龙岗区平湖街道办事处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地址：</a:t>
            </a:r>
            <a:r>
              <a:rPr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广东省深圳市龙岗区平湖街道平安大道309号</a:t>
            </a:r>
            <a:endParaRPr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项目现场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地址：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深圳市龙岗区平湖街道新木社区联运路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101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号</a:t>
            </a:r>
            <a:endParaRPr altLang="zh-CN" sz="32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4.《深圳特区报》或《深圳商报》</a:t>
            </a:r>
            <a:endParaRPr lang="en-US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网上展示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龙岗政府在线、龙岗区工业和信息化局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网址：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http://www.lg.gov.cn/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网址：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http://www.lg.gov.cn/bmzz/gxj/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四、公示时间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自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2021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23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日至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2021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日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止。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五、意见反馈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公示期间，任何单位和个人可将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意见在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2021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30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前通过传真或邮件反馈至龙岗区工业和信息化局。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我局将对公众意见进行认真研究后提出处理意见，并按程序报批。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六、联系方式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龙岗区工业和信息化局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联系人：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杨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工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联系电话：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0755-28949310   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传真：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0755-28949300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邮箱：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lgcykjbzk@lg.gov.cn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深圳市龙岗区工业和信息化局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>
              <a:lnSpc>
                <a:spcPct val="135000"/>
              </a:lnSpc>
              <a:spcAft>
                <a:spcPts val="0"/>
              </a:spcAft>
            </a:pP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2021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23</a:t>
            </a:r>
            <a:r>
              <a:rPr lang="zh-CN" altLang="zh-CN" sz="32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</a:t>
            </a:r>
            <a:endParaRPr lang="zh-CN" altLang="zh-CN" sz="32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2017" y="296375"/>
            <a:ext cx="38239416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龙岗区平湖街道</a:t>
            </a:r>
            <a:r>
              <a:rPr lang="zh-CN" altLang="en-US" sz="7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泛亚生鲜物流厂区</a:t>
            </a:r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增加辅助性公用设施类综合整治计划公示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" name="表格 12"/>
          <p:cNvGraphicFramePr/>
          <p:nvPr>
            <p:custDataLst>
              <p:tags r:id="rId1"/>
            </p:custDataLst>
          </p:nvPr>
        </p:nvGraphicFramePr>
        <p:xfrm>
          <a:off x="18735676" y="20652746"/>
          <a:ext cx="23260047" cy="8617579"/>
        </p:xfrm>
        <a:graphic>
          <a:graphicData uri="http://schemas.openxmlformats.org/drawingml/2006/table">
            <a:tbl>
              <a:tblPr/>
              <a:tblGrid>
                <a:gridCol w="3284291"/>
                <a:gridCol w="2953279"/>
                <a:gridCol w="6258218"/>
                <a:gridCol w="2969677"/>
                <a:gridCol w="2593065"/>
                <a:gridCol w="5201517"/>
              </a:tblGrid>
              <a:tr h="1616718">
                <a:tc gridSpan="6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经济技术指标一览表</a:t>
                      </a:r>
                      <a:endParaRPr lang="zh-CN" altLang="en-US" sz="6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2681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改造前</a:t>
                      </a:r>
                      <a:endParaRPr lang="zh-CN" altLang="en-US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改造后</a:t>
                      </a:r>
                      <a:endParaRPr lang="zh-CN" altLang="en-US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98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现状建筑面积（㎡） </a:t>
                      </a:r>
                      <a:endParaRPr lang="zh-CN" altLang="en-US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拆除建筑量（㎡） </a:t>
                      </a:r>
                      <a:endParaRPr lang="zh-CN" altLang="en-US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新增辅助性设施建筑面积</a:t>
                      </a:r>
                      <a:endParaRPr lang="en-US" altLang="zh-CN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（㎡） </a:t>
                      </a:r>
                      <a:endParaRPr lang="zh-CN" altLang="en-US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改造之后建筑面积</a:t>
                      </a:r>
                      <a:endParaRPr lang="en-US" altLang="zh-CN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（㎡） </a:t>
                      </a:r>
                      <a:endParaRPr lang="zh-CN" altLang="en-US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533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62924.13</a:t>
                      </a:r>
                      <a:endParaRPr lang="en-US" altLang="zh-CN" sz="36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  <a:endParaRPr lang="en-US" altLang="zh-CN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9402.54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（占现状总建筑面积的</a:t>
                      </a:r>
                      <a:r>
                        <a:rPr lang="en-US" altLang="zh-CN" sz="3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14.94%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lang="zh-CN" altLang="en-US" sz="36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031615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连廊</a:t>
                      </a:r>
                      <a:endParaRPr lang="zh-CN" altLang="en-US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4031615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323.84</a:t>
                      </a:r>
                      <a:endParaRPr lang="en-US" altLang="en-US" sz="36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72326.67</a:t>
                      </a:r>
                      <a:endParaRPr lang="en-US" sz="36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533">
                <a:tc vMerge="1">
                  <a:tcPr marL="9525" marR="9525" marT="9525" marB="0" anchor="ctr"/>
                </a:tc>
                <a:tc vMerge="1"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03161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辅助设施</a:t>
                      </a:r>
                      <a:endParaRPr lang="zh-CN" altLang="en-US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4031615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en-US" sz="3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9078.70</a:t>
                      </a:r>
                      <a:endParaRPr lang="en-US" altLang="en-US" sz="36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8" name="灯片编号占位符 227"/>
          <p:cNvSpPr>
            <a:spLocks noGrp="1"/>
          </p:cNvSpPr>
          <p:nvPr>
            <p:ph type="sldNum" sz="quarter" idx="12"/>
          </p:nvPr>
        </p:nvSpPr>
        <p:spPr>
          <a:xfrm>
            <a:off x="47705744" y="46662349"/>
            <a:ext cx="9639062" cy="1610015"/>
          </a:xfrm>
        </p:spPr>
        <p:txBody>
          <a:bodyPr/>
          <a:lstStyle/>
          <a:p>
            <a:fld id="{ECE94B4B-4764-444A-BCA3-63461FCC5858}" type="slidenum">
              <a:rPr lang="zh-CN" altLang="en-US" smtClean="0"/>
            </a:fld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23204858" y="19600029"/>
            <a:ext cx="14034593" cy="722567"/>
            <a:chOff x="24131951" y="28526317"/>
            <a:chExt cx="12670960" cy="652361"/>
          </a:xfrm>
        </p:grpSpPr>
        <p:sp>
          <p:nvSpPr>
            <p:cNvPr id="71" name="矩形 70"/>
            <p:cNvSpPr/>
            <p:nvPr/>
          </p:nvSpPr>
          <p:spPr>
            <a:xfrm>
              <a:off x="24131951" y="28595146"/>
              <a:ext cx="1417148" cy="583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改造前</a:t>
              </a:r>
              <a:endPara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5385763" y="28526317"/>
              <a:ext cx="1417148" cy="583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改造后</a:t>
              </a:r>
              <a:endPara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27" name="图片 26" descr="图片2"/>
          <p:cNvPicPr>
            <a:picLocks noChangeAspect="1"/>
          </p:cNvPicPr>
          <p:nvPr/>
        </p:nvPicPr>
        <p:blipFill>
          <a:blip r:embed="rId2">
            <a:lum bright="12000" contrast="-6000"/>
          </a:blip>
          <a:stretch>
            <a:fillRect/>
          </a:stretch>
        </p:blipFill>
        <p:spPr>
          <a:xfrm>
            <a:off x="18728055" y="4594860"/>
            <a:ext cx="11580495" cy="13339445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0624145" y="5027295"/>
            <a:ext cx="10852785" cy="12499975"/>
            <a:chOff x="566" y="1022"/>
            <a:chExt cx="8584" cy="9884"/>
          </a:xfrm>
        </p:grpSpPr>
        <p:pic>
          <p:nvPicPr>
            <p:cNvPr id="36" name="图片 35" descr="图片2"/>
            <p:cNvPicPr>
              <a:picLocks noChangeAspect="1"/>
            </p:cNvPicPr>
            <p:nvPr/>
          </p:nvPicPr>
          <p:blipFill>
            <a:blip r:embed="rId2">
              <a:lum bright="12000" contrast="-6000"/>
            </a:blip>
            <a:stretch>
              <a:fillRect/>
            </a:stretch>
          </p:blipFill>
          <p:spPr>
            <a:xfrm>
              <a:off x="566" y="1022"/>
              <a:ext cx="8584" cy="9885"/>
            </a:xfrm>
            <a:prstGeom prst="rect">
              <a:avLst/>
            </a:prstGeom>
          </p:spPr>
        </p:pic>
        <p:sp>
          <p:nvSpPr>
            <p:cNvPr id="37" name="矩形 36"/>
            <p:cNvSpPr/>
            <p:nvPr/>
          </p:nvSpPr>
          <p:spPr>
            <a:xfrm>
              <a:off x="4875" y="4137"/>
              <a:ext cx="1709" cy="18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5400000">
              <a:off x="6404" y="3347"/>
              <a:ext cx="1476" cy="227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248" y="2609"/>
              <a:ext cx="1268" cy="1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224" y="5739"/>
              <a:ext cx="2975" cy="328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 rot="16200000">
              <a:off x="2821" y="6887"/>
              <a:ext cx="2551" cy="258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4183" y="8014"/>
              <a:ext cx="2630" cy="276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 rot="5400000">
              <a:off x="2724" y="2969"/>
              <a:ext cx="829" cy="1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2000"/>
              </a:schemeClr>
            </a:solidFill>
            <a:ln w="28575" cmpd="sng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109920" y="17892395"/>
            <a:ext cx="3175635" cy="1496060"/>
            <a:chOff x="48227" y="29077"/>
            <a:chExt cx="5001" cy="2356"/>
          </a:xfrm>
        </p:grpSpPr>
        <p:sp>
          <p:nvSpPr>
            <p:cNvPr id="128" name="矩形 127"/>
            <p:cNvSpPr/>
            <p:nvPr/>
          </p:nvSpPr>
          <p:spPr>
            <a:xfrm>
              <a:off x="48592" y="29220"/>
              <a:ext cx="1189" cy="532"/>
            </a:xfrm>
            <a:prstGeom prst="rect">
              <a:avLst/>
            </a:prstGeom>
            <a:solidFill>
              <a:srgbClr val="FFA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49781" y="29077"/>
              <a:ext cx="247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原有建筑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48592" y="29917"/>
              <a:ext cx="1189" cy="532"/>
            </a:xfrm>
            <a:prstGeom prst="rect">
              <a:avLst/>
            </a:prstGeom>
            <a:solidFill>
              <a:srgbClr val="BACA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31" name="文本框 130"/>
            <p:cNvSpPr txBox="1"/>
            <p:nvPr/>
          </p:nvSpPr>
          <p:spPr>
            <a:xfrm>
              <a:off x="49962" y="29783"/>
              <a:ext cx="326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加建辅助设施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48227" y="29077"/>
              <a:ext cx="5001" cy="2357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4" name="矩形 43"/>
            <p:cNvSpPr/>
            <p:nvPr/>
          </p:nvSpPr>
          <p:spPr>
            <a:xfrm>
              <a:off x="48592" y="30614"/>
              <a:ext cx="1189" cy="532"/>
            </a:xfrm>
            <a:prstGeom prst="rect">
              <a:avLst/>
            </a:prstGeom>
            <a:solidFill>
              <a:srgbClr val="BAD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2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962" y="30506"/>
              <a:ext cx="229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加建连廊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18656935" y="3118485"/>
            <a:ext cx="11772900" cy="16382365"/>
          </a:xfrm>
          <a:prstGeom prst="rect">
            <a:avLst/>
          </a:prstGeom>
          <a:noFill/>
          <a:ln w="73025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30607000" y="3121660"/>
            <a:ext cx="11772900" cy="16382365"/>
          </a:xfrm>
          <a:prstGeom prst="rect">
            <a:avLst/>
          </a:prstGeom>
          <a:noFill/>
          <a:ln w="73025" cmpd="sng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{7d6ba805-7b87-4db8-8870-cb0544129168}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1403</Words>
  <Application>WPS 演示</Application>
  <PresentationFormat>自定义</PresentationFormat>
  <Paragraphs>107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黑体</vt:lpstr>
      <vt:lpstr>Times New Roman</vt:lpstr>
      <vt:lpstr>Calibri</vt:lpstr>
      <vt:lpstr>Arial Unicode MS</vt:lpstr>
      <vt:lpstr>等线 Light</vt:lpstr>
      <vt:lpstr>Calibri Light</vt:lpstr>
      <vt:lpstr>等线</vt:lpstr>
      <vt:lpstr>Office 主题</vt:lpstr>
      <vt:lpstr>PowerPoint 演示文稿</vt:lpstr>
    </vt:vector>
  </TitlesOfParts>
  <Company>©PPTSTORE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张雨田</dc:creator>
  <dc:description>©PPTSTORE 版权所有</dc:description>
  <cp:lastModifiedBy>杨晨曦</cp:lastModifiedBy>
  <cp:revision>1793</cp:revision>
  <dcterms:created xsi:type="dcterms:W3CDTF">2018-03-20T06:44:00Z</dcterms:created>
  <dcterms:modified xsi:type="dcterms:W3CDTF">2021-08-23T03:46:09Z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  <property fmtid="{D5CDD505-2E9C-101B-9397-08002B2CF9AE}" pid="3" name="ICV">
    <vt:lpwstr>03EF365941E84106929980606E3B43B3</vt:lpwstr>
  </property>
</Properties>
</file>