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506" r:id="rId3"/>
  </p:sldIdLst>
  <p:sldSz cx="42840275" cy="3023997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7C3"/>
    <a:srgbClr val="FF8201"/>
    <a:srgbClr val="DCDEDD"/>
    <a:srgbClr val="F2B800"/>
    <a:srgbClr val="81E8CB"/>
    <a:srgbClr val="CD9AFF"/>
    <a:srgbClr val="CBCA78"/>
    <a:srgbClr val="00A3A2"/>
    <a:srgbClr val="5050CA"/>
    <a:srgbClr val="B55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0" autoAdjust="0"/>
    <p:restoredTop sz="96366" autoAdjust="0"/>
  </p:normalViewPr>
  <p:slideViewPr>
    <p:cSldViewPr snapToGrid="0">
      <p:cViewPr varScale="1">
        <p:scale>
          <a:sx n="25" d="100"/>
          <a:sy n="25" d="100"/>
        </p:scale>
        <p:origin x="1608" y="96"/>
      </p:cViewPr>
      <p:guideLst>
        <p:guide pos="26450"/>
        <p:guide pos="26227"/>
        <p:guide orient="horz" pos="18477"/>
        <p:guide orient="horz" pos="986"/>
        <p:guide orient="horz" pos="4303"/>
        <p:guide pos="1289"/>
        <p:guide orient="horz" pos="17497"/>
        <p:guide orient="horz" pos="14106"/>
        <p:guide orient="horz" pos="4797"/>
        <p:guide orient="horz" pos="10053"/>
        <p:guide pos="13494"/>
        <p:guide pos="24232"/>
        <p:guide pos="15485"/>
        <p:guide pos="11604"/>
        <p:guide pos="1959"/>
        <p:guide orient="horz" pos="29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90397-AD41-415F-8BA9-5A3A8C0E3F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75070-840D-4147-ADE7-2DE12EE7BFC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D8322-22D8-47FD-A77A-2D9F9D4722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1143000"/>
            <a:ext cx="4371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5323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50774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6097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701421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6681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52195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7518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402778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243013" y="1143000"/>
            <a:ext cx="437197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3021" y="4949049"/>
            <a:ext cx="36414234" cy="10528100"/>
          </a:xfrm>
        </p:spPr>
        <p:txBody>
          <a:bodyPr anchor="b"/>
          <a:lstStyle>
            <a:lvl1pPr algn="ctr">
              <a:defRPr sz="264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5035" y="15883154"/>
            <a:ext cx="32130206" cy="7301067"/>
          </a:xfrm>
        </p:spPr>
        <p:txBody>
          <a:bodyPr/>
          <a:lstStyle>
            <a:lvl1pPr marL="0" indent="0" algn="ctr">
              <a:buNone/>
              <a:defRPr sz="10585"/>
            </a:lvl1pPr>
            <a:lvl2pPr marL="2016125" indent="0" algn="ctr">
              <a:buNone/>
              <a:defRPr sz="8820"/>
            </a:lvl2pPr>
            <a:lvl3pPr marL="4032250" indent="0" algn="ctr">
              <a:buNone/>
              <a:defRPr sz="7935"/>
            </a:lvl3pPr>
            <a:lvl4pPr marL="6048375" indent="0" algn="ctr">
              <a:buNone/>
              <a:defRPr sz="7055"/>
            </a:lvl4pPr>
            <a:lvl5pPr marL="8063865" indent="0" algn="ctr">
              <a:buNone/>
              <a:defRPr sz="7055"/>
            </a:lvl5pPr>
            <a:lvl6pPr marL="10079990" indent="0" algn="ctr">
              <a:buNone/>
              <a:defRPr sz="7055"/>
            </a:lvl6pPr>
            <a:lvl7pPr marL="12096115" indent="0" algn="ctr">
              <a:buNone/>
              <a:defRPr sz="7055"/>
            </a:lvl7pPr>
            <a:lvl8pPr marL="14112240" indent="0" algn="ctr">
              <a:buNone/>
              <a:defRPr sz="7055"/>
            </a:lvl8pPr>
            <a:lvl9pPr marL="16128365" indent="0" algn="ctr">
              <a:buNone/>
              <a:defRPr sz="705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851E-3C99-4AD7-AFAF-837CA5C762DC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57574" y="1610015"/>
            <a:ext cx="9237434" cy="256272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5271" y="1610015"/>
            <a:ext cx="27176799" cy="256272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501176" y="28630276"/>
            <a:ext cx="963906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959" y="7539080"/>
            <a:ext cx="36949737" cy="12579118"/>
          </a:xfrm>
        </p:spPr>
        <p:txBody>
          <a:bodyPr anchor="b"/>
          <a:lstStyle>
            <a:lvl1pPr>
              <a:defRPr sz="264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2959" y="20237201"/>
            <a:ext cx="36949737" cy="6615061"/>
          </a:xfrm>
        </p:spPr>
        <p:txBody>
          <a:bodyPr/>
          <a:lstStyle>
            <a:lvl1pPr marL="0" indent="0">
              <a:buNone/>
              <a:defRPr sz="10585">
                <a:solidFill>
                  <a:schemeClr val="tx1"/>
                </a:solidFill>
              </a:defRPr>
            </a:lvl1pPr>
            <a:lvl2pPr marL="2016125" indent="0">
              <a:buNone/>
              <a:defRPr sz="8820">
                <a:solidFill>
                  <a:schemeClr val="tx1">
                    <a:tint val="75000"/>
                  </a:schemeClr>
                </a:solidFill>
              </a:defRPr>
            </a:lvl2pPr>
            <a:lvl3pPr marL="4032250" indent="0">
              <a:buNone/>
              <a:defRPr sz="7935">
                <a:solidFill>
                  <a:schemeClr val="tx1">
                    <a:tint val="75000"/>
                  </a:schemeClr>
                </a:solidFill>
              </a:defRPr>
            </a:lvl3pPr>
            <a:lvl4pPr marL="604837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4pPr>
            <a:lvl5pPr marL="806386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5pPr>
            <a:lvl6pPr marL="1007999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6pPr>
            <a:lvl7pPr marL="1209611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7pPr>
            <a:lvl8pPr marL="1411224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8pPr>
            <a:lvl9pPr marL="1612836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5269" y="8050077"/>
            <a:ext cx="18207117" cy="1918718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87889" y="8050077"/>
            <a:ext cx="18207117" cy="1918718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1610022"/>
            <a:ext cx="36949737" cy="58450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0853" y="7413073"/>
            <a:ext cx="18123442" cy="3633032"/>
          </a:xfrm>
        </p:spPr>
        <p:txBody>
          <a:bodyPr anchor="b"/>
          <a:lstStyle>
            <a:lvl1pPr marL="0" indent="0">
              <a:buNone/>
              <a:defRPr sz="10585" b="1"/>
            </a:lvl1pPr>
            <a:lvl2pPr marL="2016125" indent="0">
              <a:buNone/>
              <a:defRPr sz="8820" b="1"/>
            </a:lvl2pPr>
            <a:lvl3pPr marL="4032250" indent="0">
              <a:buNone/>
              <a:defRPr sz="7935" b="1"/>
            </a:lvl3pPr>
            <a:lvl4pPr marL="6048375" indent="0">
              <a:buNone/>
              <a:defRPr sz="7055" b="1"/>
            </a:lvl4pPr>
            <a:lvl5pPr marL="8063865" indent="0">
              <a:buNone/>
              <a:defRPr sz="7055" b="1"/>
            </a:lvl5pPr>
            <a:lvl6pPr marL="10079990" indent="0">
              <a:buNone/>
              <a:defRPr sz="7055" b="1"/>
            </a:lvl6pPr>
            <a:lvl7pPr marL="12096115" indent="0">
              <a:buNone/>
              <a:defRPr sz="7055" b="1"/>
            </a:lvl7pPr>
            <a:lvl8pPr marL="14112240" indent="0">
              <a:buNone/>
              <a:defRPr sz="7055" b="1"/>
            </a:lvl8pPr>
            <a:lvl9pPr marL="16128365" indent="0">
              <a:buNone/>
              <a:defRPr sz="705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0853" y="11046105"/>
            <a:ext cx="18123442" cy="162471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87891" y="7413073"/>
            <a:ext cx="18212697" cy="3633032"/>
          </a:xfrm>
        </p:spPr>
        <p:txBody>
          <a:bodyPr anchor="b"/>
          <a:lstStyle>
            <a:lvl1pPr marL="0" indent="0">
              <a:buNone/>
              <a:defRPr sz="10585" b="1"/>
            </a:lvl1pPr>
            <a:lvl2pPr marL="2016125" indent="0">
              <a:buNone/>
              <a:defRPr sz="8820" b="1"/>
            </a:lvl2pPr>
            <a:lvl3pPr marL="4032250" indent="0">
              <a:buNone/>
              <a:defRPr sz="7935" b="1"/>
            </a:lvl3pPr>
            <a:lvl4pPr marL="6048375" indent="0">
              <a:buNone/>
              <a:defRPr sz="7055" b="1"/>
            </a:lvl4pPr>
            <a:lvl5pPr marL="8063865" indent="0">
              <a:buNone/>
              <a:defRPr sz="7055" b="1"/>
            </a:lvl5pPr>
            <a:lvl6pPr marL="10079990" indent="0">
              <a:buNone/>
              <a:defRPr sz="7055" b="1"/>
            </a:lvl6pPr>
            <a:lvl7pPr marL="12096115" indent="0">
              <a:buNone/>
              <a:defRPr sz="7055" b="1"/>
            </a:lvl7pPr>
            <a:lvl8pPr marL="14112240" indent="0">
              <a:buNone/>
              <a:defRPr sz="7055" b="1"/>
            </a:lvl8pPr>
            <a:lvl9pPr marL="16128365" indent="0">
              <a:buNone/>
              <a:defRPr sz="705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87891" y="11046105"/>
            <a:ext cx="18212697" cy="162471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8C9F-F218-4CA5-B1B5-CE73204C5593}" type="datetime1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2016019"/>
            <a:ext cx="13817104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2697" y="4354048"/>
            <a:ext cx="21687889" cy="21490205"/>
          </a:xfrm>
        </p:spPr>
        <p:txBody>
          <a:bodyPr/>
          <a:lstStyle>
            <a:lvl1pPr>
              <a:defRPr sz="14110"/>
            </a:lvl1pPr>
            <a:lvl2pPr>
              <a:defRPr sz="12345"/>
            </a:lvl2pPr>
            <a:lvl3pPr>
              <a:defRPr sz="10585"/>
            </a:lvl3pPr>
            <a:lvl4pPr>
              <a:defRPr sz="8820"/>
            </a:lvl4pPr>
            <a:lvl5pPr>
              <a:defRPr sz="8820"/>
            </a:lvl5pPr>
            <a:lvl6pPr>
              <a:defRPr sz="8820"/>
            </a:lvl6pPr>
            <a:lvl7pPr>
              <a:defRPr sz="8820"/>
            </a:lvl7pPr>
            <a:lvl8pPr>
              <a:defRPr sz="8820"/>
            </a:lvl8pPr>
            <a:lvl9pPr>
              <a:defRPr sz="882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0849" y="9072087"/>
            <a:ext cx="13817104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125" indent="0">
              <a:buNone/>
              <a:defRPr sz="6175"/>
            </a:lvl2pPr>
            <a:lvl3pPr marL="4032250" indent="0">
              <a:buNone/>
              <a:defRPr sz="5290"/>
            </a:lvl3pPr>
            <a:lvl4pPr marL="6048375" indent="0">
              <a:buNone/>
              <a:defRPr sz="4410"/>
            </a:lvl4pPr>
            <a:lvl5pPr marL="8063865" indent="0">
              <a:buNone/>
              <a:defRPr sz="4410"/>
            </a:lvl5pPr>
            <a:lvl6pPr marL="10079990" indent="0">
              <a:buNone/>
              <a:defRPr sz="4410"/>
            </a:lvl6pPr>
            <a:lvl7pPr marL="12096115" indent="0">
              <a:buNone/>
              <a:defRPr sz="4410"/>
            </a:lvl7pPr>
            <a:lvl8pPr marL="14112240" indent="0">
              <a:buNone/>
              <a:defRPr sz="4410"/>
            </a:lvl8pPr>
            <a:lvl9pPr marL="16128365" indent="0">
              <a:buNone/>
              <a:defRPr sz="441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2016019"/>
            <a:ext cx="13817104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12697" y="4354048"/>
            <a:ext cx="21687889" cy="21490205"/>
          </a:xfrm>
        </p:spPr>
        <p:txBody>
          <a:bodyPr anchor="t"/>
          <a:lstStyle>
            <a:lvl1pPr marL="0" indent="0">
              <a:buNone/>
              <a:defRPr sz="14110"/>
            </a:lvl1pPr>
            <a:lvl2pPr marL="2016125" indent="0">
              <a:buNone/>
              <a:defRPr sz="12345"/>
            </a:lvl2pPr>
            <a:lvl3pPr marL="4032250" indent="0">
              <a:buNone/>
              <a:defRPr sz="10585"/>
            </a:lvl3pPr>
            <a:lvl4pPr marL="6048375" indent="0">
              <a:buNone/>
              <a:defRPr sz="8820"/>
            </a:lvl4pPr>
            <a:lvl5pPr marL="8063865" indent="0">
              <a:buNone/>
              <a:defRPr sz="8820"/>
            </a:lvl5pPr>
            <a:lvl6pPr marL="10079990" indent="0">
              <a:buNone/>
              <a:defRPr sz="8820"/>
            </a:lvl6pPr>
            <a:lvl7pPr marL="12096115" indent="0">
              <a:buNone/>
              <a:defRPr sz="8820"/>
            </a:lvl7pPr>
            <a:lvl8pPr marL="14112240" indent="0">
              <a:buNone/>
              <a:defRPr sz="8820"/>
            </a:lvl8pPr>
            <a:lvl9pPr marL="16128365" indent="0">
              <a:buNone/>
              <a:defRPr sz="882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0849" y="9072087"/>
            <a:ext cx="13817104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125" indent="0">
              <a:buNone/>
              <a:defRPr sz="6175"/>
            </a:lvl2pPr>
            <a:lvl3pPr marL="4032250" indent="0">
              <a:buNone/>
              <a:defRPr sz="5290"/>
            </a:lvl3pPr>
            <a:lvl4pPr marL="6048375" indent="0">
              <a:buNone/>
              <a:defRPr sz="4410"/>
            </a:lvl4pPr>
            <a:lvl5pPr marL="8063865" indent="0">
              <a:buNone/>
              <a:defRPr sz="4410"/>
            </a:lvl5pPr>
            <a:lvl6pPr marL="10079990" indent="0">
              <a:buNone/>
              <a:defRPr sz="4410"/>
            </a:lvl6pPr>
            <a:lvl7pPr marL="12096115" indent="0">
              <a:buNone/>
              <a:defRPr sz="4410"/>
            </a:lvl7pPr>
            <a:lvl8pPr marL="14112240" indent="0">
              <a:buNone/>
              <a:defRPr sz="4410"/>
            </a:lvl8pPr>
            <a:lvl9pPr marL="16128365" indent="0">
              <a:buNone/>
              <a:defRPr sz="441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5269" y="1610022"/>
            <a:ext cx="3694973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5269" y="8050077"/>
            <a:ext cx="3694973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031615" rtl="0" eaLnBrk="1" latinLnBrk="0" hangingPunct="1">
        <a:lnSpc>
          <a:spcPct val="90000"/>
        </a:lnSpc>
        <a:spcBef>
          <a:spcPct val="0"/>
        </a:spcBef>
        <a:buNone/>
        <a:defRPr sz="1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7745" indent="-1007745" algn="l" defTabSz="4031615" rtl="0" eaLnBrk="1" latinLnBrk="0" hangingPunct="1">
        <a:lnSpc>
          <a:spcPct val="90000"/>
        </a:lnSpc>
        <a:spcBef>
          <a:spcPts val="4410"/>
        </a:spcBef>
        <a:buFont typeface="Arial" panose="020B0604020202020204" pitchFamily="34" charset="0"/>
        <a:buChar char="•"/>
        <a:defRPr sz="12345" kern="1200">
          <a:solidFill>
            <a:schemeClr val="tx1"/>
          </a:solidFill>
          <a:latin typeface="+mn-lt"/>
          <a:ea typeface="+mn-ea"/>
          <a:cs typeface="+mn-cs"/>
        </a:defRPr>
      </a:lvl1pPr>
      <a:lvl2pPr marL="302387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85" kern="1200">
          <a:solidFill>
            <a:schemeClr val="tx1"/>
          </a:solidFill>
          <a:latin typeface="+mn-lt"/>
          <a:ea typeface="+mn-ea"/>
          <a:cs typeface="+mn-cs"/>
        </a:defRPr>
      </a:lvl2pPr>
      <a:lvl3pPr marL="5039995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20" kern="1200">
          <a:solidFill>
            <a:schemeClr val="tx1"/>
          </a:solidFill>
          <a:latin typeface="+mn-lt"/>
          <a:ea typeface="+mn-ea"/>
          <a:cs typeface="+mn-cs"/>
        </a:defRPr>
      </a:lvl3pPr>
      <a:lvl4pPr marL="705612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4pPr>
      <a:lvl5pPr marL="9072245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5pPr>
      <a:lvl6pPr marL="1108837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6pPr>
      <a:lvl7pPr marL="1310386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7pPr>
      <a:lvl8pPr marL="15119985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8pPr>
      <a:lvl9pPr marL="1713611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1pPr>
      <a:lvl2pPr marL="201612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2pPr>
      <a:lvl3pPr marL="403225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3pPr>
      <a:lvl4pPr marL="604837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4pPr>
      <a:lvl5pPr marL="806386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5pPr>
      <a:lvl6pPr marL="1007999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6pPr>
      <a:lvl7pPr marL="1209611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7pPr>
      <a:lvl8pPr marL="1411224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8pPr>
      <a:lvl9pPr marL="1612836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31314"/>
            <a:ext cx="42840274" cy="17248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0" rIns="0" bIns="0" anchor="t">
            <a:spAutoFit/>
          </a:bodyPr>
          <a:lstStyle/>
          <a:p>
            <a:pPr algn="ctr">
              <a:lnSpc>
                <a:spcPct val="200000"/>
              </a:lnSpc>
            </a:pPr>
            <a:endParaRPr lang="zh-CN" altLang="en-US" sz="6600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01165" y="1755775"/>
            <a:ext cx="16720820" cy="26560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 fontAlgn="auto">
              <a:lnSpc>
                <a:spcPct val="100000"/>
              </a:lnSpc>
            </a:pPr>
            <a:r>
              <a:rPr lang="zh-CN" altLang="zh-CN" sz="32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en-US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消除安全隐患、完善功能配套，</a:t>
            </a:r>
            <a:r>
              <a:rPr lang="zh-CN" sz="4000" kern="10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深圳市茶博园文化管理有限公司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申请对中国茶文化产业园进行增加辅助性设施类综合整治。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该事项已经龙岗区城市更新领导小组审议并原则通过，现依据《关于加强和改进城市更新实施工作的暂行措施》（市府办〔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2016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〕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38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号）和《龙岗区旧工业区增加辅助性设施类综合整治改造升级实施细则（试行）》（深龙工信规</a:t>
            </a:r>
            <a:r>
              <a:rPr lang="zh-CN" altLang="zh-CN" sz="4000" kern="0" spc="10" dirty="0"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〔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2020</a:t>
            </a:r>
            <a:r>
              <a:rPr lang="zh-CN" altLang="zh-CN" sz="4000" kern="0" spc="10" dirty="0"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〕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3号）等相关规定，对该计划事项公告如下：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0" algn="just" fontAlgn="auto">
              <a:lnSpc>
                <a:spcPct val="100000"/>
              </a:lnSpc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一、园区现状概况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项目位于园山街道安良社区沿河路18-9号天然慧谷产业园。综合整治范围用地面积</a:t>
            </a:r>
            <a:r>
              <a:rPr lang="zh-CN" altLang="en-US" sz="40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69530.29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平方米，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建筑面积</a:t>
            </a:r>
            <a:r>
              <a:rPr lang="zh-CN" altLang="en-US" sz="40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203424.67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平方米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，现状为仓储用房，建筑功能以仓储、办公、宿舍为主，园区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空间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配套设施不完善，拟通过增加辅助性公用设施完善配套功能。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二、拟规划情况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为完善功能配套，拟增加电梯、连廊、遮雨棚等辅助性公用设施。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项目新增辅助性公用设施建筑面积</a:t>
            </a:r>
            <a:r>
              <a:rPr sz="4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5861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平方米，新增建筑面积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占原建筑面积的</a:t>
            </a:r>
            <a:r>
              <a:rPr sz="4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2.88%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。园区产业定位为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以</a:t>
            </a:r>
            <a:r>
              <a:rPr lang="zh-CN" sz="4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茶生产和制造、茶仓储和物流、茶品牌孵化器、茶博物馆、茶创客空间、茶文化交流平台。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三、公示地点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(一)现场展示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    　1、龙岗区工业和信息化局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       　地址：龙岗区中心城清林中路海关大厦10楼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    2、龙岗区园山街道办事处　　    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      地址：</a:t>
            </a:r>
            <a:r>
              <a:rPr altLang="zh-CN" sz="4000" kern="10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龙岗区</a:t>
            </a:r>
            <a:r>
              <a:rPr lang="zh-CN" altLang="en-US" sz="4000" kern="10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横坪公路</a:t>
            </a:r>
            <a:r>
              <a:rPr lang="en-US" altLang="zh-CN" sz="4000" kern="10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288</a:t>
            </a:r>
            <a:r>
              <a:rPr lang="zh-CN" altLang="en-US" sz="4000" kern="10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号园山</a:t>
            </a:r>
            <a:r>
              <a:rPr altLang="zh-CN" sz="4000" kern="10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街道行政服务大厅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      3、项目现场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       地址：</a:t>
            </a:r>
            <a:r>
              <a:rPr lang="zh-CN" altLang="zh-CN" sz="4000" kern="0" spc="10" dirty="0"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园山街道安良社区沿河路18-9号天然慧谷产业园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(二)网媒体展示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    1、龙岗政府在线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      网址：http://www.lg.gov.cn/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   2、龙岗区工业和信息化局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       　网址：http://www.lg.gov.cn/bmzz/gxj/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   3、深圳商报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四、公示时间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    　自202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22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日至202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31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日。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五、意见反馈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公示期间，任何单位和个人可将意见于202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31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日前通过传真或邮件反馈至龙岗区工业和信息化局。龙岗区工业和信息化局将对公众意见进行认真研究后提出处理意见，并按程序报批。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六、联系方式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龙岗区工业和信息化局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联系人：刘工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联系电话：0755-28949032   传真：0755-28949300　 邮箱：lgcykjbzk@lg.gov.cn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r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深圳市龙岗区工业和信息化局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r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202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22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日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02017" y="296375"/>
            <a:ext cx="38239416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龙岗区园山街道中国茶文化产业园</a:t>
            </a:r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增加辅助性公用设施类综合整治实施方案公告</a:t>
            </a:r>
            <a:endParaRPr lang="zh-CN" altLang="en-US" sz="7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232745" y="16558260"/>
            <a:ext cx="332486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建筑平面图</a:t>
            </a:r>
            <a:endParaRPr lang="zh-CN" altLang="en-US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12"/>
          <p:cNvGraphicFramePr/>
          <p:nvPr>
            <p:custDataLst>
              <p:tags r:id="rId1"/>
            </p:custDataLst>
          </p:nvPr>
        </p:nvGraphicFramePr>
        <p:xfrm>
          <a:off x="18942848" y="18077062"/>
          <a:ext cx="23047325" cy="11255375"/>
        </p:xfrm>
        <a:graphic>
          <a:graphicData uri="http://schemas.openxmlformats.org/drawingml/2006/table">
            <a:tbl>
              <a:tblPr/>
              <a:tblGrid>
                <a:gridCol w="3254375"/>
                <a:gridCol w="6201410"/>
                <a:gridCol w="2941955"/>
                <a:gridCol w="2569845"/>
                <a:gridCol w="5153660"/>
              </a:tblGrid>
              <a:tr h="1794510">
                <a:tc gridSpan="5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4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经济技术指标一览表</a:t>
                      </a:r>
                      <a:endParaRPr lang="zh-CN" altLang="en-US" sz="6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7320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改造前</a:t>
                      </a:r>
                      <a:endParaRPr lang="zh-CN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改造后</a:t>
                      </a:r>
                      <a:endParaRPr lang="zh-CN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65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现状建筑面积（㎡） </a:t>
                      </a:r>
                      <a:endParaRPr lang="zh-CN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新增辅助性设施建筑面积</a:t>
                      </a:r>
                      <a:endParaRPr lang="en-US" altLang="zh-CN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（㎡） </a:t>
                      </a:r>
                      <a:endParaRPr lang="zh-CN" altLang="en-US" sz="4800" b="0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改造之后建筑面积</a:t>
                      </a:r>
                      <a:endParaRPr lang="en-US" altLang="zh-CN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（㎡） </a:t>
                      </a:r>
                      <a:endParaRPr lang="zh-CN" altLang="en-US" sz="4800" b="0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3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203424.6</a:t>
                      </a:r>
                      <a:endParaRPr lang="en-US" altLang="zh-CN" sz="3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sz="360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5861</a:t>
                      </a:r>
                      <a:endParaRPr sz="360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  <a:p>
                      <a:pPr algn="ctr"/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（占现状总建筑面积的</a:t>
                      </a:r>
                      <a:r>
                        <a:rPr lang="en-US" altLang="zh-CN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2.88%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endParaRPr lang="zh-CN" altLang="en-US" sz="3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连廊</a:t>
                      </a:r>
                      <a:endParaRPr lang="zh-CN" altLang="en-US" sz="3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9604" marR="129604" marT="64802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3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3546</a:t>
                      </a:r>
                      <a:endParaRPr lang="en-US" altLang="zh-CN" sz="3200" b="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18000" marR="18000" marT="18000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600" b="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209285.6</a:t>
                      </a:r>
                      <a:endParaRPr lang="en-US" altLang="zh-CN" sz="3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735">
                <a:tc vMerge="1">
                  <a:tcPr marL="9525" marR="9525" marT="9525" marB="0" anchor="ctr"/>
                </a:tc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雨棚</a:t>
                      </a:r>
                      <a:endParaRPr lang="zh-CN" altLang="en-US" sz="3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9604" marR="129604" marT="64802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2306</a:t>
                      </a:r>
                      <a:endParaRPr lang="en-US" altLang="en-US" sz="32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8000" marR="18000" marT="18000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65">
                <a:tc vMerge="1">
                  <a:tcPr marL="9525" marR="9525" marT="9525" marB="0" anchor="ctr"/>
                </a:tc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电梯</a:t>
                      </a:r>
                      <a:endParaRPr lang="zh-CN" altLang="en-US" sz="3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9604" marR="129604" marT="64802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endParaRPr lang="en-US" altLang="en-US" sz="32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8000" marR="18000" marT="18000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8" name="灯片编号占位符 227"/>
          <p:cNvSpPr>
            <a:spLocks noGrp="1"/>
          </p:cNvSpPr>
          <p:nvPr>
            <p:ph type="sldNum" sz="quarter" idx="12"/>
          </p:nvPr>
        </p:nvSpPr>
        <p:spPr>
          <a:xfrm>
            <a:off x="47705744" y="46662349"/>
            <a:ext cx="9639062" cy="1610015"/>
          </a:xfrm>
        </p:spPr>
        <p:txBody>
          <a:bodyPr/>
          <a:p>
            <a:fld id="{ECE94B4B-4764-444A-BCA3-63461FCC5858}" type="slidenum">
              <a:rPr lang="zh-CN" altLang="en-US" smtClean="0"/>
            </a:fld>
            <a:endParaRPr lang="zh-CN" altLang="en-US"/>
          </a:p>
        </p:txBody>
      </p:sp>
      <p:pic>
        <p:nvPicPr>
          <p:cNvPr id="4" name="图片 3" descr="23043ef3ef0d9f7cefbeca8c21fa43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5255" y="3032125"/>
            <a:ext cx="8234045" cy="1265174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22520" y="10135235"/>
            <a:ext cx="11061700" cy="712978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{7d6ba805-7b87-4db8-8870-cb0544129168}"/>
</p:tagLst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1308</Words>
  <Application>WPS 演示</Application>
  <PresentationFormat>自定义</PresentationFormat>
  <Paragraphs>104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黑体</vt:lpstr>
      <vt:lpstr>Times New Roman</vt:lpstr>
      <vt:lpstr>Calibri</vt:lpstr>
      <vt:lpstr>Arial Unicode MS</vt:lpstr>
      <vt:lpstr>等线 Light</vt:lpstr>
      <vt:lpstr>Calibri Light</vt:lpstr>
      <vt:lpstr>等线</vt:lpstr>
      <vt:lpstr>Office 主题</vt:lpstr>
      <vt:lpstr>PowerPoint 演示文稿</vt:lpstr>
    </vt:vector>
  </TitlesOfParts>
  <Company>©PPTSTORE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©PPTSTORE</dc:creator>
  <dc:description>©PPTSTORE 版权所有</dc:description>
  <cp:lastModifiedBy>刘伟平</cp:lastModifiedBy>
  <cp:revision>1806</cp:revision>
  <dcterms:created xsi:type="dcterms:W3CDTF">2018-03-20T06:44:00Z</dcterms:created>
  <dcterms:modified xsi:type="dcterms:W3CDTF">2021-01-22T08:12:57Z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